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2d11eccde8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2d11eccde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d11eccde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2d11eccde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378bb2235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378bb2235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2e4af6cb6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2e4af6cb6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4443c2615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4443c261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378bb2235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378bb2235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2d11eccde8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2d11eccde8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378bb2235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378bb223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41ca4cd02e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41ca4cd02e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42a8156c9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42a8156c9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2d26fed56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2d26fed56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378bb2235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378bb2235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42a8156c9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42a8156c9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378bb2235f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378bb2235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4443c2615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4443c2615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378bb2235f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378bb2235f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4443c2615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4443c2615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378bb2235f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378bb2235f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378bb2235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378bb2235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2d11eccde8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2d11eccde8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378bb2235f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378bb2235f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2d11eccde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2d11eccde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378bb2235f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378bb2235f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42a8156c9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42a8156c9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42a8156c90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42a8156c90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378bb2235f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378bb2235f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42a8156c90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42a8156c90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42a8156c90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42a8156c9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378bb2235f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378bb2235f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42a8156c90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42a8156c90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378bb2235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378bb2235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42a8156c90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42a8156c90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2d11eccde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2d11eccde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378bb2235f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378bb2235f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378bb2235f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378bb2235f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378bb2235f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2378bb2235f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378bb2235f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2378bb2235f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38f11a5c80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38f11a5c80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38f11a5c80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38f11a5c8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389e2d98d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389e2d98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378bb2235f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2378bb2235f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38f11a5c8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238f11a5c8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378bb2235f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378bb2235f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2d11eccde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2d11eccde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378bb2235f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378bb2235f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378bb2235f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378bb2235f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2d11eccde8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22d11eccde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378bb2235f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2378bb2235f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378bb2235f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2378bb2235f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378bb2235f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2378bb2235f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2d11eccde8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22d11eccde8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2d26fed56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22d26fed56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4443c26154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24443c2615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42b744013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242b744013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41ca4cd02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41ca4cd02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2e4af6cb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22e4af6cb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4443c26154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24443c2615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38f11a5c80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38f11a5c80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378bb2235f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378bb2235f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41ca4cd02e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41ca4cd02e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2d26fed56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2d26fed56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2d26fed56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2d26fed56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khronos.org/blog/you-can-use-vulkan-without-pipelines-today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s://www.youtube.com/@DigitalFoundry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2.png"/><Relationship Id="rId5" Type="http://schemas.openxmlformats.org/officeDocument/2006/relationships/image" Target="../media/image20.png"/><Relationship Id="rId6" Type="http://schemas.openxmlformats.org/officeDocument/2006/relationships/image" Target="../media/image8.png"/><Relationship Id="rId7" Type="http://schemas.openxmlformats.org/officeDocument/2006/relationships/image" Target="../media/image16.png"/><Relationship Id="rId8" Type="http://schemas.openxmlformats.org/officeDocument/2006/relationships/image" Target="../media/image2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hyperlink" Target="https://www.gdcvault.com/play/1028914/Advanced-Graphics-Summit-Marvel-s" TargetMode="External"/><Relationship Id="rId4" Type="http://schemas.openxmlformats.org/officeDocument/2006/relationships/hyperlink" Target="https://advances.realtimerendering.com/s2018/The%20Challenges%20of%20Rendering%20an%20Open%20World%20in%20Far%20Cry%205%20(With%20Notes).pdf" TargetMode="External"/><Relationship Id="rId5" Type="http://schemas.openxmlformats.org/officeDocument/2006/relationships/hyperlink" Target="https://gitea.yiem.net/QianMo/Real-Time-Rendering-4th-Bibliography-Collection/raw/branch/main/Chapter%201-24/%5B1457%5D%20%5BOpenGL%20Insights%202012%5D%20Programmable%20Vertex%20Pulling.pdf" TargetMode="External"/><Relationship Id="rId6" Type="http://schemas.openxmlformats.org/officeDocument/2006/relationships/hyperlink" Target="https://docs.unrealengine.com/5.2/en-US/unreal-engine-5.2-release-notes/" TargetMode="External"/><Relationship Id="rId7" Type="http://schemas.openxmlformats.org/officeDocument/2006/relationships/image" Target="../media/image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Relationship Id="rId5" Type="http://schemas.openxmlformats.org/officeDocument/2006/relationships/image" Target="../media/image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gi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4397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44"/>
              <a:t>F</a:t>
            </a:r>
            <a:r>
              <a:rPr lang="en" sz="3644"/>
              <a:t>ar Cry Dunia Engine Shader Pipeline </a:t>
            </a:r>
            <a:endParaRPr sz="35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5293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Long-term Vision &amp; </a:t>
            </a:r>
            <a:r>
              <a:rPr lang="en" sz="3000">
                <a:solidFill>
                  <a:schemeClr val="dk1"/>
                </a:solidFill>
              </a:rPr>
              <a:t>Lessons Learned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286001" y="3528722"/>
            <a:ext cx="4571999" cy="9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Long-term Technical Vision and Planning</a:t>
            </a:r>
            <a:endParaRPr/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Long-term Technical Vision and Planning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rest of the talk is about how we solved these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D3D12 </a:t>
            </a:r>
            <a:r>
              <a:rPr lang="en"/>
              <a:t>architectural</a:t>
            </a:r>
            <a:r>
              <a:rPr lang="en"/>
              <a:t> challenges can be broken into three groups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This talk will mostly focus on the shader state side</a:t>
            </a:r>
            <a:endParaRPr/>
          </a:p>
        </p:txBody>
      </p:sp>
      <p:sp>
        <p:nvSpPr>
          <p:cNvPr id="167" name="Google Shape;167;p23"/>
          <p:cNvSpPr/>
          <p:nvPr/>
        </p:nvSpPr>
        <p:spPr>
          <a:xfrm>
            <a:off x="1472900" y="2307925"/>
            <a:ext cx="27606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Resource States / Barriers </a:t>
            </a:r>
            <a:endParaRPr sz="1600"/>
          </a:p>
        </p:txBody>
      </p:sp>
      <p:sp>
        <p:nvSpPr>
          <p:cNvPr id="168" name="Google Shape;168;p23"/>
          <p:cNvSpPr/>
          <p:nvPr/>
        </p:nvSpPr>
        <p:spPr>
          <a:xfrm>
            <a:off x="4346800" y="2307925"/>
            <a:ext cx="33243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Render State Management (PSO)</a:t>
            </a:r>
            <a:endParaRPr sz="1600"/>
          </a:p>
        </p:txBody>
      </p:sp>
      <p:pic>
        <p:nvPicPr>
          <p:cNvPr id="169" name="Google Shape;16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3"/>
          <p:cNvSpPr/>
          <p:nvPr/>
        </p:nvSpPr>
        <p:spPr>
          <a:xfrm>
            <a:off x="1472900" y="3023100"/>
            <a:ext cx="2760600" cy="5727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Memory Management</a:t>
            </a:r>
            <a:endParaRPr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PSO Refresher</a:t>
            </a:r>
            <a:endParaRPr/>
          </a:p>
        </p:txBody>
      </p:sp>
      <p:sp>
        <p:nvSpPr>
          <p:cNvPr id="176" name="Google Shape;176;p24"/>
          <p:cNvSpPr txBox="1"/>
          <p:nvPr>
            <p:ph idx="1" type="body"/>
          </p:nvPr>
        </p:nvSpPr>
        <p:spPr>
          <a:xfrm>
            <a:off x="311700" y="1152475"/>
            <a:ext cx="444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C9DAF8"/>
                </a:solidFill>
              </a:rPr>
              <a:t>What’s in a Pipeline State Object?</a:t>
            </a:r>
            <a:endParaRPr sz="1000">
              <a:solidFill>
                <a:srgbClr val="C9DAF8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Easier to say </a:t>
            </a:r>
            <a:r>
              <a:rPr b="1" lang="en"/>
              <a:t>what is </a:t>
            </a:r>
            <a:r>
              <a:rPr b="1" i="1" lang="en"/>
              <a:t>not</a:t>
            </a:r>
            <a:r>
              <a:rPr lang="en"/>
              <a:t>:</a:t>
            </a:r>
            <a:endParaRPr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Resource bindings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Viewports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Scissor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Blend factors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Depth/Stencil reference values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Topology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► </a:t>
            </a:r>
            <a:r>
              <a:rPr lang="en">
                <a:solidFill>
                  <a:srgbClr val="93C47D"/>
                </a:solidFill>
              </a:rPr>
              <a:t>Everything else is part of the PSO</a:t>
            </a:r>
            <a:endParaRPr>
              <a:solidFill>
                <a:srgbClr val="93C47D"/>
              </a:solidFill>
            </a:endParaRPr>
          </a:p>
        </p:txBody>
      </p:sp>
      <p:sp>
        <p:nvSpPr>
          <p:cNvPr id="177" name="Google Shape;177;p24"/>
          <p:cNvSpPr/>
          <p:nvPr/>
        </p:nvSpPr>
        <p:spPr>
          <a:xfrm>
            <a:off x="7540076" y="4497937"/>
            <a:ext cx="870900" cy="4125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…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178" name="Google Shape;178;p24"/>
          <p:cNvSpPr/>
          <p:nvPr/>
        </p:nvSpPr>
        <p:spPr>
          <a:xfrm>
            <a:off x="7063298" y="4259940"/>
            <a:ext cx="870900" cy="4125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…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179" name="Google Shape;179;p24"/>
          <p:cNvSpPr/>
          <p:nvPr/>
        </p:nvSpPr>
        <p:spPr>
          <a:xfrm>
            <a:off x="6560825" y="4012687"/>
            <a:ext cx="870900" cy="4125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Flags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180" name="Google Shape;180;p24"/>
          <p:cNvSpPr/>
          <p:nvPr/>
        </p:nvSpPr>
        <p:spPr>
          <a:xfrm>
            <a:off x="6032632" y="3748203"/>
            <a:ext cx="870900" cy="4125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Stage descriptors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181" name="Google Shape;181;p24"/>
          <p:cNvSpPr/>
          <p:nvPr/>
        </p:nvSpPr>
        <p:spPr>
          <a:xfrm>
            <a:off x="5358806" y="3489265"/>
            <a:ext cx="870900" cy="4125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Shader bytecode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182" name="Google Shape;182;p24"/>
          <p:cNvSpPr/>
          <p:nvPr/>
        </p:nvSpPr>
        <p:spPr>
          <a:xfrm>
            <a:off x="5209850" y="3427150"/>
            <a:ext cx="3404700" cy="1528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2"/>
              </a:solidFill>
            </a:endParaRPr>
          </a:p>
        </p:txBody>
      </p:sp>
      <p:pic>
        <p:nvPicPr>
          <p:cNvPr id="183" name="Google Shape;18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talk about this today?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5"/>
          <p:cNvSpPr txBox="1"/>
          <p:nvPr>
            <p:ph idx="1" type="body"/>
          </p:nvPr>
        </p:nvSpPr>
        <p:spPr>
          <a:xfrm>
            <a:off x="311700" y="1152475"/>
            <a:ext cx="8520600" cy="3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/>
              <a:t>(By the way) </a:t>
            </a:r>
            <a:r>
              <a:rPr lang="en" sz="1100" u="sng">
                <a:solidFill>
                  <a:schemeClr val="hlink"/>
                </a:solidFill>
                <a:hlinkClick r:id="rId3"/>
              </a:rPr>
              <a:t>You Can Use Vulkan Without Pipelines Today ...</a:t>
            </a:r>
            <a:endParaRPr sz="1100"/>
          </a:p>
        </p:txBody>
      </p:sp>
      <p:pic>
        <p:nvPicPr>
          <p:cNvPr id="190" name="Google Shape;19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9325" y="1168463"/>
            <a:ext cx="4122974" cy="2268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6225" y="2507695"/>
            <a:ext cx="3025851" cy="156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025" y="2294350"/>
            <a:ext cx="3153235" cy="17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64800" y="1168479"/>
            <a:ext cx="2682502" cy="149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5"/>
          <p:cNvSpPr txBox="1"/>
          <p:nvPr/>
        </p:nvSpPr>
        <p:spPr>
          <a:xfrm>
            <a:off x="6996850" y="3436550"/>
            <a:ext cx="1761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2"/>
                </a:solidFill>
              </a:rPr>
              <a:t>Image source: </a:t>
            </a:r>
            <a:r>
              <a:rPr lang="en" sz="700" u="sng">
                <a:solidFill>
                  <a:schemeClr val="lt2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Digital Foundry</a:t>
            </a:r>
            <a:endParaRPr sz="7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Dunia Shader Authoring</a:t>
            </a:r>
            <a:endParaRPr/>
          </a:p>
        </p:txBody>
      </p:sp>
      <p:pic>
        <p:nvPicPr>
          <p:cNvPr id="201" name="Google Shape;20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Expressing Material connections</a:t>
            </a:r>
            <a:endParaRPr/>
          </a:p>
        </p:txBody>
      </p:sp>
      <p:sp>
        <p:nvSpPr>
          <p:cNvPr id="207" name="Google Shape;207;p27"/>
          <p:cNvSpPr txBox="1"/>
          <p:nvPr>
            <p:ph idx="1" type="body"/>
          </p:nvPr>
        </p:nvSpPr>
        <p:spPr>
          <a:xfrm>
            <a:off x="311700" y="1152475"/>
            <a:ext cx="8520600" cy="14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Our shaders are authored as </a:t>
            </a:r>
            <a:r>
              <a:rPr b="1" i="1" lang="en">
                <a:solidFill>
                  <a:srgbClr val="CCCCCC"/>
                </a:solidFill>
              </a:rPr>
              <a:t>Shader Families</a:t>
            </a:r>
            <a:endParaRPr b="1" i="1">
              <a:solidFill>
                <a:srgbClr val="CCCCCC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Group of shaders that implement similar material responses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Skin, Car Paint, Vegetation, Weapons, ….</a:t>
            </a:r>
            <a:endParaRPr/>
          </a:p>
        </p:txBody>
      </p:sp>
      <p:pic>
        <p:nvPicPr>
          <p:cNvPr id="208" name="Google Shape;20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FC6 - Shader ID to PSO transition</a:t>
            </a:r>
            <a:endParaRPr/>
          </a:p>
        </p:txBody>
      </p:sp>
      <p:sp>
        <p:nvSpPr>
          <p:cNvPr id="214" name="Google Shape;214;p28"/>
          <p:cNvSpPr txBox="1"/>
          <p:nvPr>
            <p:ph idx="1" type="body"/>
          </p:nvPr>
        </p:nvSpPr>
        <p:spPr>
          <a:xfrm>
            <a:off x="311700" y="1152475"/>
            <a:ext cx="8520600" cy="375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shader has a </a:t>
            </a:r>
            <a:r>
              <a:rPr b="1" i="1" lang="en">
                <a:solidFill>
                  <a:srgbClr val="CCCCCC"/>
                </a:solidFill>
              </a:rPr>
              <a:t>ShaderID</a:t>
            </a:r>
            <a:r>
              <a:rPr lang="en"/>
              <a:t>: a 32-bits uint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Composition: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2CC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This ShaderID is referring to a pair (vertex/pixel) or compute shaders</a:t>
            </a:r>
            <a:endParaRPr/>
          </a:p>
        </p:txBody>
      </p:sp>
      <p:cxnSp>
        <p:nvCxnSpPr>
          <p:cNvPr id="215" name="Google Shape;215;p28"/>
          <p:cNvCxnSpPr/>
          <p:nvPr/>
        </p:nvCxnSpPr>
        <p:spPr>
          <a:xfrm>
            <a:off x="2894375" y="2439050"/>
            <a:ext cx="0" cy="256200"/>
          </a:xfrm>
          <a:prstGeom prst="straightConnector1">
            <a:avLst/>
          </a:prstGeom>
          <a:noFill/>
          <a:ln cap="flat" cmpd="sng" w="9525">
            <a:solidFill>
              <a:srgbClr val="ADADA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6" name="Google Shape;216;p28"/>
          <p:cNvCxnSpPr/>
          <p:nvPr/>
        </p:nvCxnSpPr>
        <p:spPr>
          <a:xfrm>
            <a:off x="5078550" y="2443650"/>
            <a:ext cx="0" cy="256200"/>
          </a:xfrm>
          <a:prstGeom prst="straightConnector1">
            <a:avLst/>
          </a:prstGeom>
          <a:noFill/>
          <a:ln cap="flat" cmpd="sng" w="9525">
            <a:solidFill>
              <a:srgbClr val="ADADA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7" name="Google Shape;217;p28"/>
          <p:cNvCxnSpPr/>
          <p:nvPr/>
        </p:nvCxnSpPr>
        <p:spPr>
          <a:xfrm>
            <a:off x="7345100" y="2439050"/>
            <a:ext cx="0" cy="256200"/>
          </a:xfrm>
          <a:prstGeom prst="straightConnector1">
            <a:avLst/>
          </a:prstGeom>
          <a:noFill/>
          <a:ln cap="flat" cmpd="sng" w="9525">
            <a:solidFill>
              <a:srgbClr val="ADADA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8" name="Google Shape;218;p28"/>
          <p:cNvSpPr txBox="1"/>
          <p:nvPr/>
        </p:nvSpPr>
        <p:spPr>
          <a:xfrm>
            <a:off x="352800" y="2118700"/>
            <a:ext cx="843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2"/>
                </a:solidFill>
                <a:latin typeface="Consolas"/>
                <a:ea typeface="Consolas"/>
                <a:cs typeface="Consolas"/>
                <a:sym typeface="Consolas"/>
              </a:rPr>
              <a:t>S</a:t>
            </a:r>
            <a:r>
              <a:rPr lang="en">
                <a:solidFill>
                  <a:schemeClr val="lt2"/>
                </a:solidFill>
                <a:latin typeface="Consolas"/>
                <a:ea typeface="Consolas"/>
                <a:cs typeface="Consolas"/>
                <a:sym typeface="Consolas"/>
              </a:rPr>
              <a:t>haderID = </a:t>
            </a:r>
            <a:r>
              <a:rPr lang="en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shaderFamilyBitMask </a:t>
            </a:r>
            <a:r>
              <a:rPr lang="en">
                <a:solidFill>
                  <a:schemeClr val="lt2"/>
                </a:solidFill>
                <a:latin typeface="Consolas"/>
                <a:ea typeface="Consolas"/>
                <a:cs typeface="Consolas"/>
                <a:sym typeface="Consolas"/>
              </a:rPr>
              <a:t>| </a:t>
            </a:r>
            <a:r>
              <a:rPr lang="en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shaderOptionBitMask</a:t>
            </a:r>
            <a:r>
              <a:rPr lang="en">
                <a:solidFill>
                  <a:schemeClr val="lt2"/>
                </a:solidFill>
                <a:latin typeface="Consolas"/>
                <a:ea typeface="Consolas"/>
                <a:cs typeface="Consolas"/>
                <a:sym typeface="Consolas"/>
              </a:rPr>
              <a:t> | </a:t>
            </a:r>
            <a:r>
              <a:rPr lang="en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shaderVariationBitMask</a:t>
            </a:r>
            <a:endParaRPr/>
          </a:p>
        </p:txBody>
      </p:sp>
      <p:sp>
        <p:nvSpPr>
          <p:cNvPr id="219" name="Google Shape;219;p28"/>
          <p:cNvSpPr txBox="1"/>
          <p:nvPr/>
        </p:nvSpPr>
        <p:spPr>
          <a:xfrm>
            <a:off x="1613075" y="2660575"/>
            <a:ext cx="702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93C47D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>
                <a:solidFill>
                  <a:srgbClr val="93C47D"/>
                </a:solidFill>
                <a:latin typeface="Consolas"/>
                <a:ea typeface="Consolas"/>
                <a:cs typeface="Consolas"/>
                <a:sym typeface="Consolas"/>
              </a:rPr>
              <a:t>[Based on family name] </a:t>
            </a:r>
            <a:r>
              <a:rPr lang="en">
                <a:solidFill>
                  <a:srgbClr val="93C47D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>
                <a:solidFill>
                  <a:srgbClr val="93C47D"/>
                </a:solidFill>
                <a:latin typeface="Consolas"/>
                <a:ea typeface="Consolas"/>
                <a:cs typeface="Consolas"/>
                <a:sym typeface="Consolas"/>
              </a:rPr>
              <a:t>[P</a:t>
            </a:r>
            <a:r>
              <a:rPr lang="en">
                <a:solidFill>
                  <a:srgbClr val="93C47D"/>
                </a:solidFill>
                <a:latin typeface="Consolas"/>
                <a:ea typeface="Consolas"/>
                <a:cs typeface="Consolas"/>
                <a:sym typeface="Consolas"/>
              </a:rPr>
              <a:t>er global defines]  [Per family defines]</a:t>
            </a:r>
            <a:endParaRPr>
              <a:solidFill>
                <a:srgbClr val="93C47D"/>
              </a:solidFill>
            </a:endParaRPr>
          </a:p>
        </p:txBody>
      </p:sp>
      <p:cxnSp>
        <p:nvCxnSpPr>
          <p:cNvPr id="220" name="Google Shape;220;p28"/>
          <p:cNvCxnSpPr/>
          <p:nvPr/>
        </p:nvCxnSpPr>
        <p:spPr>
          <a:xfrm>
            <a:off x="1777800" y="3052225"/>
            <a:ext cx="43380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1" name="Google Shape;221;p28"/>
          <p:cNvSpPr txBox="1"/>
          <p:nvPr/>
        </p:nvSpPr>
        <p:spPr>
          <a:xfrm>
            <a:off x="421525" y="3308425"/>
            <a:ext cx="863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93C47D"/>
                </a:solidFill>
                <a:latin typeface="Consolas"/>
                <a:ea typeface="Consolas"/>
                <a:cs typeface="Consolas"/>
                <a:sym typeface="Consolas"/>
              </a:rPr>
              <a:t>[Name string hashed, bitwise shift and OR]</a:t>
            </a:r>
            <a:r>
              <a:rPr lang="en">
                <a:solidFill>
                  <a:srgbClr val="93C47D"/>
                </a:solidFill>
                <a:latin typeface="Consolas"/>
                <a:ea typeface="Consolas"/>
                <a:cs typeface="Consolas"/>
                <a:sym typeface="Consolas"/>
              </a:rPr>
              <a:t>    [bit shift based on previous masks]</a:t>
            </a:r>
            <a:endParaRPr>
              <a:solidFill>
                <a:srgbClr val="93C47D"/>
              </a:solidFill>
            </a:endParaRPr>
          </a:p>
        </p:txBody>
      </p:sp>
      <p:cxnSp>
        <p:nvCxnSpPr>
          <p:cNvPr id="222" name="Google Shape;222;p28"/>
          <p:cNvCxnSpPr/>
          <p:nvPr/>
        </p:nvCxnSpPr>
        <p:spPr>
          <a:xfrm>
            <a:off x="6314050" y="3052225"/>
            <a:ext cx="19527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3" name="Google Shape;223;p28"/>
          <p:cNvCxnSpPr/>
          <p:nvPr/>
        </p:nvCxnSpPr>
        <p:spPr>
          <a:xfrm>
            <a:off x="7345100" y="3052225"/>
            <a:ext cx="0" cy="256200"/>
          </a:xfrm>
          <a:prstGeom prst="straightConnector1">
            <a:avLst/>
          </a:prstGeom>
          <a:noFill/>
          <a:ln cap="flat" cmpd="sng" w="9525">
            <a:solidFill>
              <a:srgbClr val="ADADA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4" name="Google Shape;224;p28"/>
          <p:cNvCxnSpPr/>
          <p:nvPr/>
        </p:nvCxnSpPr>
        <p:spPr>
          <a:xfrm>
            <a:off x="2445500" y="3052225"/>
            <a:ext cx="0" cy="256200"/>
          </a:xfrm>
          <a:prstGeom prst="straightConnector1">
            <a:avLst/>
          </a:prstGeom>
          <a:noFill/>
          <a:ln cap="flat" cmpd="sng" w="9525">
            <a:solidFill>
              <a:srgbClr val="ADADAD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25" name="Google Shape;22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Shader Pipeline Goal</a:t>
            </a:r>
            <a:endParaRPr/>
          </a:p>
        </p:txBody>
      </p:sp>
      <p:sp>
        <p:nvSpPr>
          <p:cNvPr id="231" name="Google Shape;231;p29"/>
          <p:cNvSpPr txBox="1"/>
          <p:nvPr>
            <p:ph idx="1" type="body"/>
          </p:nvPr>
        </p:nvSpPr>
        <p:spPr>
          <a:xfrm>
            <a:off x="311700" y="1152475"/>
            <a:ext cx="8520600" cy="248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Goal: “Each ShaderID in the engine maps to a PSO”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Reduce the runtime overhead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Reduce possibility for mistakes in state getting out of sync</a:t>
            </a:r>
            <a:endParaRPr/>
          </a:p>
        </p:txBody>
      </p:sp>
      <p:sp>
        <p:nvSpPr>
          <p:cNvPr id="232" name="Google Shape;232;p29"/>
          <p:cNvSpPr txBox="1"/>
          <p:nvPr/>
        </p:nvSpPr>
        <p:spPr>
          <a:xfrm>
            <a:off x="2077500" y="2375550"/>
            <a:ext cx="49890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commandList</a:t>
            </a:r>
            <a:r>
              <a:rPr lang="en" sz="1350">
                <a:solidFill>
                  <a:srgbClr val="93D0FD"/>
                </a:solidFill>
                <a:latin typeface="Consolas"/>
                <a:ea typeface="Consolas"/>
                <a:cs typeface="Consolas"/>
                <a:sym typeface="Consolas"/>
              </a:rPr>
              <a:t>.Draw</a:t>
            </a:r>
            <a:r>
              <a:rPr lang="en" sz="13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 </a:t>
            </a:r>
            <a:r>
              <a:rPr lang="en" sz="1350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ShaderID, DrawCallBindingInfo </a:t>
            </a:r>
            <a:r>
              <a:rPr lang="en" sz="13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);</a:t>
            </a:r>
            <a:endParaRPr sz="1100"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233" name="Google Shape;2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the challenges to reach the goal</a:t>
            </a:r>
            <a:endParaRPr/>
          </a:p>
        </p:txBody>
      </p:sp>
      <p:sp>
        <p:nvSpPr>
          <p:cNvPr id="239" name="Google Shape;239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Shader and Pipeline state is fully separate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Shaders are in Data (hlsl) and Pipeline state is in Code (C++)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No Art restrictions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Every model could be used with any shader and it was kinda expected to work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Nearly every object in the world could switch to a fully different and unrelated shaders at any point in game </a:t>
            </a:r>
            <a:endParaRPr/>
          </a:p>
        </p:txBody>
      </p:sp>
      <p:pic>
        <p:nvPicPr>
          <p:cNvPr id="240" name="Google Shape;2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Plan</a:t>
            </a:r>
            <a:endParaRPr/>
          </a:p>
        </p:txBody>
      </p:sp>
      <p:sp>
        <p:nvSpPr>
          <p:cNvPr id="246" name="Google Shape;246;p31"/>
          <p:cNvSpPr txBox="1"/>
          <p:nvPr>
            <p:ph idx="1" type="body"/>
          </p:nvPr>
        </p:nvSpPr>
        <p:spPr>
          <a:xfrm>
            <a:off x="311700" y="1152475"/>
            <a:ext cx="8520600" cy="273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Extend the shader </a:t>
            </a:r>
            <a:r>
              <a:rPr lang="en"/>
              <a:t>compiler to allow state parsing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SzPts val="1800"/>
              <a:buChar char="-"/>
            </a:pPr>
            <a:r>
              <a:rPr lang="en"/>
              <a:t>Move PSO states into each family</a:t>
            </a:r>
            <a:endParaRPr/>
          </a:p>
        </p:txBody>
      </p:sp>
      <p:sp>
        <p:nvSpPr>
          <p:cNvPr id="247" name="Google Shape;247;p31"/>
          <p:cNvSpPr txBox="1"/>
          <p:nvPr/>
        </p:nvSpPr>
        <p:spPr>
          <a:xfrm>
            <a:off x="2616150" y="2571750"/>
            <a:ext cx="3911700" cy="13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A86E8"/>
                </a:solidFill>
                <a:latin typeface="Consolas"/>
                <a:ea typeface="Consolas"/>
                <a:cs typeface="Consolas"/>
                <a:sym typeface="Consolas"/>
              </a:rPr>
              <a:t>technique </a:t>
            </a:r>
            <a:r>
              <a:rPr lang="en" sz="1300">
                <a:solidFill>
                  <a:schemeClr val="lt2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endParaRPr sz="1300">
              <a:solidFill>
                <a:schemeClr val="lt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6B26B"/>
                </a:solidFill>
                <a:latin typeface="Consolas"/>
                <a:ea typeface="Consolas"/>
                <a:cs typeface="Consolas"/>
                <a:sym typeface="Consolas"/>
              </a:rPr>
              <a:t>BlendOp0 </a:t>
            </a:r>
            <a:r>
              <a:rPr lang="en" sz="1300">
                <a:solidFill>
                  <a:schemeClr val="accent2"/>
                </a:solidFill>
                <a:latin typeface="Consolas"/>
                <a:ea typeface="Consolas"/>
                <a:cs typeface="Consolas"/>
                <a:sym typeface="Consolas"/>
              </a:rPr>
              <a:t>= </a:t>
            </a:r>
            <a:r>
              <a:rPr lang="en" sz="1300">
                <a:solidFill>
                  <a:srgbClr val="D9EAD3"/>
                </a:solidFill>
                <a:latin typeface="Consolas"/>
                <a:ea typeface="Consolas"/>
                <a:cs typeface="Consolas"/>
                <a:sym typeface="Consolas"/>
              </a:rPr>
              <a:t>Add</a:t>
            </a:r>
            <a:r>
              <a:rPr lang="en" sz="1300">
                <a:solidFill>
                  <a:schemeClr val="accent2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endParaRPr sz="1300">
              <a:solidFill>
                <a:schemeClr val="accent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2"/>
                </a:solidFill>
                <a:latin typeface="Consolas"/>
                <a:ea typeface="Consolas"/>
                <a:cs typeface="Consolas"/>
                <a:sym typeface="Consolas"/>
              </a:rPr>
              <a:t>     </a:t>
            </a:r>
            <a:r>
              <a:rPr lang="en" sz="1300">
                <a:solidFill>
                  <a:srgbClr val="F6B26B"/>
                </a:solidFill>
                <a:latin typeface="Consolas"/>
                <a:ea typeface="Consolas"/>
                <a:cs typeface="Consolas"/>
                <a:sym typeface="Consolas"/>
              </a:rPr>
              <a:t>RenderTargetFormat0 </a:t>
            </a:r>
            <a:r>
              <a:rPr lang="en" sz="1300">
                <a:solidFill>
                  <a:schemeClr val="accent2"/>
                </a:solidFill>
                <a:latin typeface="Consolas"/>
                <a:ea typeface="Consolas"/>
                <a:cs typeface="Consolas"/>
                <a:sym typeface="Consolas"/>
              </a:rPr>
              <a:t>= </a:t>
            </a:r>
            <a:r>
              <a:rPr lang="en" sz="1300">
                <a:solidFill>
                  <a:srgbClr val="D9EAD3"/>
                </a:solidFill>
                <a:latin typeface="Consolas"/>
                <a:ea typeface="Consolas"/>
                <a:cs typeface="Consolas"/>
                <a:sym typeface="Consolas"/>
              </a:rPr>
              <a:t>R8_UNORM</a:t>
            </a:r>
            <a:r>
              <a:rPr lang="en" sz="1300">
                <a:solidFill>
                  <a:schemeClr val="accent2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endParaRPr sz="1300">
              <a:solidFill>
                <a:schemeClr val="lt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  <a:latin typeface="Consolas"/>
                <a:ea typeface="Consolas"/>
                <a:cs typeface="Consolas"/>
                <a:sym typeface="Consolas"/>
              </a:rPr>
              <a:t>     …. </a:t>
            </a:r>
            <a:endParaRPr sz="1300">
              <a:solidFill>
                <a:schemeClr val="lt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 sz="1300"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248" name="Google Shape;2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us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3983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900"/>
              <a:t>Jendrik Illner</a:t>
            </a:r>
            <a:endParaRPr b="1" i="1" sz="19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Senior Rendering </a:t>
            </a:r>
            <a:r>
              <a:rPr lang="en" sz="1600"/>
              <a:t>Engineer at Santa Monica Studio since 2022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This talk is about my time at Ubisoft, junior 3D programmer on FC Primal in 2015 to 3D technical lead on FC6 in 2021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45789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900"/>
              <a:t>Cong Hao He</a:t>
            </a:r>
            <a:endParaRPr b="1" i="1" sz="19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3D Programmer at Ubisoft Montreal since 2019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/>
              <a:t>Coming from a background of graphics driver and SDK development, this talk is about my first AAA production experience.</a:t>
            </a:r>
            <a:endParaRPr sz="160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Art Help?</a:t>
            </a:r>
            <a:endParaRPr/>
          </a:p>
        </p:txBody>
      </p:sp>
      <p:sp>
        <p:nvSpPr>
          <p:cNvPr id="254" name="Google Shape;254;p32"/>
          <p:cNvSpPr txBox="1"/>
          <p:nvPr>
            <p:ph idx="1" type="body"/>
          </p:nvPr>
        </p:nvSpPr>
        <p:spPr>
          <a:xfrm>
            <a:off x="311700" y="1152475"/>
            <a:ext cx="8520600" cy="31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Define clear rules for shader and mesh combinations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Shaders define supported vertex format, only models with matching layout can use a shader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Only shaders from the family can be switched on the same mode</a:t>
            </a:r>
            <a:r>
              <a:rPr lang="en"/>
              <a:t>l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If a rule is broken, shaders will be replaced with a placeholder material in development builds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► The clearly defined restrictions gave the teams enough time to adjust</a:t>
            </a:r>
            <a:endParaRPr/>
          </a:p>
          <a:p>
            <a:pPr indent="-342900" lvl="0" marL="9144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Art pipelines for AAA are long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Need as much time to adjust as possible</a:t>
            </a:r>
            <a:endParaRPr/>
          </a:p>
          <a:p>
            <a:pPr indent="-298450" lvl="1" marL="13716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500"/>
              <a:t>Adjust workflows before it’s needed!</a:t>
            </a:r>
            <a:endParaRPr sz="1100"/>
          </a:p>
        </p:txBody>
      </p:sp>
      <p:pic>
        <p:nvPicPr>
          <p:cNvPr id="255" name="Google Shape;2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8475" y="3355200"/>
            <a:ext cx="2973824" cy="168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Long-term Technical Vision and Planning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Have a plan for FC5 to get closer to solve PSO challenges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What about barriers?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That’s a topic for another talk, but here is a brief overview</a:t>
            </a:r>
            <a:endParaRPr/>
          </a:p>
        </p:txBody>
      </p:sp>
      <p:sp>
        <p:nvSpPr>
          <p:cNvPr id="263" name="Google Shape;263;p33"/>
          <p:cNvSpPr/>
          <p:nvPr/>
        </p:nvSpPr>
        <p:spPr>
          <a:xfrm>
            <a:off x="1462725" y="2648200"/>
            <a:ext cx="27606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Resource States / Barriers </a:t>
            </a:r>
            <a:endParaRPr sz="1600"/>
          </a:p>
        </p:txBody>
      </p:sp>
      <p:sp>
        <p:nvSpPr>
          <p:cNvPr id="264" name="Google Shape;264;p33"/>
          <p:cNvSpPr/>
          <p:nvPr/>
        </p:nvSpPr>
        <p:spPr>
          <a:xfrm>
            <a:off x="4336625" y="2648200"/>
            <a:ext cx="3324300" cy="57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Render State Management (PSO)</a:t>
            </a:r>
            <a:endParaRPr sz="1600"/>
          </a:p>
        </p:txBody>
      </p:sp>
      <p:pic>
        <p:nvPicPr>
          <p:cNvPr id="265" name="Google Shape;26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3"/>
          <p:cNvSpPr/>
          <p:nvPr/>
        </p:nvSpPr>
        <p:spPr>
          <a:xfrm>
            <a:off x="1462725" y="3363375"/>
            <a:ext cx="2760600" cy="5727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Memory Management</a:t>
            </a:r>
            <a:endParaRPr sz="1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Barrier Work (Overview)</a:t>
            </a:r>
            <a:endParaRPr/>
          </a:p>
        </p:txBody>
      </p:sp>
      <p:sp>
        <p:nvSpPr>
          <p:cNvPr id="272" name="Google Shape;272;p34"/>
          <p:cNvSpPr txBox="1"/>
          <p:nvPr>
            <p:ph idx="1" type="body"/>
          </p:nvPr>
        </p:nvSpPr>
        <p:spPr>
          <a:xfrm>
            <a:off x="311700" y="1152475"/>
            <a:ext cx="8520600" cy="38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One of FC5’s main task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750"/>
              <a:t>Annotate resources as it flows through the frame in the form of</a:t>
            </a:r>
            <a:r>
              <a:rPr lang="en" sz="1750">
                <a:solidFill>
                  <a:schemeClr val="dk1"/>
                </a:solidFill>
              </a:rPr>
              <a:t>:</a:t>
            </a:r>
            <a:endParaRPr sz="175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750">
                <a:solidFill>
                  <a:srgbClr val="FFA366"/>
                </a:solidFill>
              </a:rPr>
              <a:t>Resource Stage </a:t>
            </a:r>
            <a:r>
              <a:rPr lang="en" sz="1750">
                <a:solidFill>
                  <a:schemeClr val="dk1"/>
                </a:solidFill>
              </a:rPr>
              <a:t>+ </a:t>
            </a:r>
            <a:r>
              <a:rPr lang="en" sz="1750">
                <a:solidFill>
                  <a:srgbClr val="93D0FD"/>
                </a:solidFill>
              </a:rPr>
              <a:t>Resource Usage</a:t>
            </a:r>
            <a:endParaRPr sz="1750">
              <a:solidFill>
                <a:srgbClr val="93D0F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rgbClr val="93D0FD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High-level barrier system based on explicit binding model 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Each time a user would request a new binding for a texture, render-target, buffer etc.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Explicitly specify the usage</a:t>
            </a:r>
            <a:endParaRPr sz="1750">
              <a:solidFill>
                <a:srgbClr val="4BB0FC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Resolve </a:t>
            </a:r>
            <a:r>
              <a:rPr lang="en"/>
              <a:t>dependencies</a:t>
            </a:r>
            <a:r>
              <a:rPr lang="en"/>
              <a:t> just </a:t>
            </a:r>
            <a:r>
              <a:rPr lang="en"/>
              <a:t>before draws/dispatches to issue correct barriers</a:t>
            </a:r>
            <a:endParaRPr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-"/>
            </a:pPr>
            <a:r>
              <a:rPr lang="en" sz="1700"/>
              <a:t>Pros: Simple to debug, lightweight system</a:t>
            </a:r>
            <a:endParaRPr sz="17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Cons: Manual annotation is time consuming and error prone </a:t>
            </a:r>
            <a:endParaRPr sz="1600"/>
          </a:p>
        </p:txBody>
      </p:sp>
      <p:sp>
        <p:nvSpPr>
          <p:cNvPr id="273" name="Google Shape;273;p34"/>
          <p:cNvSpPr txBox="1"/>
          <p:nvPr/>
        </p:nvSpPr>
        <p:spPr>
          <a:xfrm>
            <a:off x="447250" y="2343325"/>
            <a:ext cx="85206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C27BA0"/>
                </a:solidFill>
                <a:latin typeface="Consolas"/>
                <a:ea typeface="Consolas"/>
                <a:cs typeface="Consolas"/>
                <a:sym typeface="Consolas"/>
              </a:rPr>
              <a:t>INSERT_TRANSITION</a:t>
            </a:r>
            <a:r>
              <a:rPr lang="en" sz="13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 </a:t>
            </a:r>
            <a:r>
              <a:rPr lang="en" sz="1350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trackingContext</a:t>
            </a:r>
            <a:r>
              <a:rPr lang="en" sz="13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350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gBufferRT0</a:t>
            </a:r>
            <a:r>
              <a:rPr lang="en" sz="13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350">
                <a:solidFill>
                  <a:srgbClr val="B6D7A8"/>
                </a:solidFill>
                <a:latin typeface="Consolas"/>
                <a:ea typeface="Consolas"/>
                <a:cs typeface="Consolas"/>
                <a:sym typeface="Consolas"/>
              </a:rPr>
              <a:t>ResourceUsage</a:t>
            </a:r>
            <a:r>
              <a:rPr lang="en" sz="13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::</a:t>
            </a:r>
            <a:r>
              <a:rPr lang="en" sz="1350">
                <a:solidFill>
                  <a:srgbClr val="FFA366"/>
                </a:solidFill>
                <a:latin typeface="Consolas"/>
                <a:ea typeface="Consolas"/>
                <a:cs typeface="Consolas"/>
                <a:sym typeface="Consolas"/>
              </a:rPr>
              <a:t>PIXEL_SHADER</a:t>
            </a:r>
            <a:r>
              <a:rPr lang="en" sz="1350">
                <a:solidFill>
                  <a:srgbClr val="93D0FD"/>
                </a:solidFill>
                <a:latin typeface="Consolas"/>
                <a:ea typeface="Consolas"/>
                <a:cs typeface="Consolas"/>
                <a:sym typeface="Consolas"/>
              </a:rPr>
              <a:t>_WRITE</a:t>
            </a:r>
            <a:r>
              <a:rPr lang="en" sz="1350">
                <a:solidFill>
                  <a:srgbClr val="4BB0FC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35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);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274" name="Google Shape;27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5"/>
          <p:cNvSpPr txBox="1"/>
          <p:nvPr>
            <p:ph type="title"/>
          </p:nvPr>
        </p:nvSpPr>
        <p:spPr>
          <a:xfrm>
            <a:off x="2839750" y="2285400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Release</a:t>
            </a:r>
            <a:endParaRPr/>
          </a:p>
        </p:txBody>
      </p:sp>
      <p:pic>
        <p:nvPicPr>
          <p:cNvPr id="280" name="Google Shape;28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775" y="2285400"/>
            <a:ext cx="2336476" cy="62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D3D12 compatible barrier system in place, and functional on consoles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Not used on PC (but validation system is running in development builds)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Data </a:t>
            </a:r>
            <a:r>
              <a:rPr lang="en"/>
              <a:t>restrictions</a:t>
            </a:r>
            <a:r>
              <a:rPr lang="en"/>
              <a:t> in place and respected by artists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 shader system prepared for the introduction of PSO state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Data builder pipeline complete, data loading infrastructure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First pass of render state in shader files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 Milestone</a:t>
            </a:r>
            <a:endParaRPr/>
          </a:p>
        </p:txBody>
      </p:sp>
      <p:pic>
        <p:nvPicPr>
          <p:cNvPr id="288" name="Google Shape;28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7"/>
          <p:cNvSpPr txBox="1"/>
          <p:nvPr>
            <p:ph type="title"/>
          </p:nvPr>
        </p:nvSpPr>
        <p:spPr>
          <a:xfrm>
            <a:off x="2765050" y="2285400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/>
              <a:t>- Production Begins</a:t>
            </a:r>
            <a:endParaRPr/>
          </a:p>
        </p:txBody>
      </p:sp>
      <p:pic>
        <p:nvPicPr>
          <p:cNvPr id="294" name="Google Shape;29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250" y="2285400"/>
            <a:ext cx="2345795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FC6 challenges</a:t>
            </a:r>
            <a:endParaRPr/>
          </a:p>
        </p:txBody>
      </p:sp>
      <p:sp>
        <p:nvSpPr>
          <p:cNvPr id="301" name="Google Shape;301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New lead studio (Ubisoft Toronto instead of Montreal)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Lots of technical must haves: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D3D12 for PC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Vulkan for Stadia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PS5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D3D12 for XBSX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What is available: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D3D11 for PC, XBox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PS4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► L</a:t>
            </a:r>
            <a:r>
              <a:rPr lang="en"/>
              <a:t>ots of work ahead, but we are </a:t>
            </a:r>
            <a:r>
              <a:rPr lang="en"/>
              <a:t>prepared</a:t>
            </a:r>
            <a:r>
              <a:rPr lang="en"/>
              <a:t> and </a:t>
            </a:r>
            <a:r>
              <a:rPr lang="en"/>
              <a:t>have a plan</a:t>
            </a:r>
            <a:endParaRPr/>
          </a:p>
        </p:txBody>
      </p:sp>
      <p:pic>
        <p:nvPicPr>
          <p:cNvPr id="302" name="Google Shape;30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Level Plan</a:t>
            </a:r>
            <a:endParaRPr/>
          </a:p>
        </p:txBody>
      </p:sp>
      <p:sp>
        <p:nvSpPr>
          <p:cNvPr id="308" name="Google Shape;308;p39"/>
          <p:cNvSpPr txBox="1"/>
          <p:nvPr>
            <p:ph idx="1" type="body"/>
          </p:nvPr>
        </p:nvSpPr>
        <p:spPr>
          <a:xfrm>
            <a:off x="311700" y="1152475"/>
            <a:ext cx="8520600" cy="38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Start </a:t>
            </a:r>
            <a:r>
              <a:rPr lang="en"/>
              <a:t>working on a PC Platform (either Vulkan or D3D12)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Our PC/Stadia team picked Vulkan as they would be responsible for Stadia as our first external technical milestone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New Targets (PS5/XBSX/Stadia) followed shortly after (had to get the engine up-and running on the targets first)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…. Do general porting work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Barrier system from FC 5 is ready for the task!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Huge time saver for FC 6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Not perfect immediately, cases not caught, custom validation layer disagrees etc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+ Developers already well aware of working with barriers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AutoNum type="arabicPeriod"/>
            </a:pPr>
            <a:r>
              <a:rPr lang="en"/>
              <a:t>Once we had a basic version working, it’s time to take advantage of the new APIs</a:t>
            </a:r>
            <a:endParaRPr/>
          </a:p>
        </p:txBody>
      </p:sp>
      <p:pic>
        <p:nvPicPr>
          <p:cNvPr id="309" name="Google Shape;30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FC6 - Transition to Modern APIs</a:t>
            </a:r>
            <a:endParaRPr/>
          </a:p>
        </p:txBody>
      </p:sp>
      <p:sp>
        <p:nvSpPr>
          <p:cNvPr id="315" name="Google Shape;315;p40"/>
          <p:cNvSpPr txBox="1"/>
          <p:nvPr>
            <p:ph idx="1" type="body"/>
          </p:nvPr>
        </p:nvSpPr>
        <p:spPr>
          <a:xfrm>
            <a:off x="311700" y="1152475"/>
            <a:ext cx="8520600" cy="31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860"/>
              <a:t>New APIs: </a:t>
            </a:r>
            <a:r>
              <a:rPr i="1" lang="en" sz="1860"/>
              <a:t>Vulkan, D3D12 and AGC</a:t>
            </a:r>
            <a:endParaRPr i="1" sz="186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860"/>
              <a:t>New Platform: </a:t>
            </a:r>
            <a:r>
              <a:rPr i="1" lang="en" sz="1860"/>
              <a:t>Stadia, XBSX, PS5</a:t>
            </a:r>
            <a:endParaRPr i="1" sz="186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86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860"/>
              <a:t>How to approach this with limited </a:t>
            </a:r>
            <a:r>
              <a:rPr lang="en" sz="1860"/>
              <a:t>resource</a:t>
            </a:r>
            <a:r>
              <a:rPr lang="en" sz="1860"/>
              <a:t>?</a:t>
            </a:r>
            <a:endParaRPr sz="186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86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860"/>
              <a:t>Shared Ubisoft initiative (Fusion):</a:t>
            </a:r>
            <a:endParaRPr sz="186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860"/>
              <a:t>A low-level API abstracting common APIs</a:t>
            </a:r>
            <a:endParaRPr sz="1860"/>
          </a:p>
          <a:p>
            <a:pPr indent="-3340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60"/>
              <a:buChar char="-"/>
            </a:pPr>
            <a:r>
              <a:rPr lang="en" sz="1660"/>
              <a:t>“Port” once to this new API</a:t>
            </a:r>
            <a:endParaRPr sz="1660"/>
          </a:p>
          <a:p>
            <a:pPr indent="-3340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60"/>
              <a:buChar char="-"/>
            </a:pPr>
            <a:r>
              <a:rPr lang="en" sz="1660"/>
              <a:t>Platform specific work can be shared</a:t>
            </a:r>
            <a:endParaRPr sz="1660"/>
          </a:p>
          <a:p>
            <a:pPr indent="-3340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60"/>
              <a:buChar char="-"/>
            </a:pPr>
            <a:r>
              <a:rPr lang="en" sz="1660"/>
              <a:t>Reuse between games &amp; engines</a:t>
            </a:r>
            <a:endParaRPr sz="1660"/>
          </a:p>
        </p:txBody>
      </p:sp>
      <p:pic>
        <p:nvPicPr>
          <p:cNvPr id="316" name="Google Shape;31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5125" y="2843162"/>
            <a:ext cx="3705351" cy="163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Demand PSO</a:t>
            </a:r>
            <a:endParaRPr/>
          </a:p>
        </p:txBody>
      </p:sp>
      <p:sp>
        <p:nvSpPr>
          <p:cNvPr id="323" name="Google Shape;323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 this time we had implemented the obvious PSO integration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Cache all render state; calls from the runtime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On each Draw Call, hash the whole state + look up PSO in a Dictionary</a:t>
            </a:r>
            <a:endParaRPr/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If not ready, skip the draw call until the PSO is ready at some point in the future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► Never stall rendering</a:t>
            </a:r>
            <a:r>
              <a:rPr lang="en"/>
              <a:t>, but </a:t>
            </a:r>
            <a:r>
              <a:rPr lang="en"/>
              <a:t>certain </a:t>
            </a:r>
            <a:r>
              <a:rPr lang="en"/>
              <a:t>objects </a:t>
            </a:r>
            <a:r>
              <a:rPr lang="en"/>
              <a:t>might be missing for few </a:t>
            </a:r>
            <a:r>
              <a:rPr lang="en"/>
              <a:t>frames</a:t>
            </a:r>
            <a:endParaRPr/>
          </a:p>
        </p:txBody>
      </p:sp>
      <p:pic>
        <p:nvPicPr>
          <p:cNvPr id="324" name="Google Shape;32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Overview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Challenges</a:t>
            </a:r>
            <a:r>
              <a:rPr lang="en"/>
              <a:t> from a legacy codebase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Long-term tech vision and planning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Architectural &amp; workflow preparation during Far Cry 5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Executing the vision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Improving the Architecture and getting ready for production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Fine-tuning User Experience</a:t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Skipping Draw Calls</a:t>
            </a:r>
            <a:endParaRPr/>
          </a:p>
        </p:txBody>
      </p:sp>
      <p:sp>
        <p:nvSpPr>
          <p:cNvPr id="330" name="Google Shape;330;p42"/>
          <p:cNvSpPr txBox="1"/>
          <p:nvPr>
            <p:ph idx="1" type="body"/>
          </p:nvPr>
        </p:nvSpPr>
        <p:spPr>
          <a:xfrm>
            <a:off x="311700" y="1152475"/>
            <a:ext cx="8520600" cy="84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Dunia </a:t>
            </a:r>
            <a:r>
              <a:rPr lang="en"/>
              <a:t>Philosophy: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If Dispatch or Draw shaders are not ready, do </a:t>
            </a:r>
            <a:r>
              <a:rPr i="1" lang="en"/>
              <a:t>not stall. Skip</a:t>
            </a:r>
            <a:r>
              <a:rPr lang="en"/>
              <a:t> the call</a:t>
            </a:r>
            <a:endParaRPr/>
          </a:p>
        </p:txBody>
      </p:sp>
      <p:pic>
        <p:nvPicPr>
          <p:cNvPr id="331" name="Google Shape;33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2"/>
          <p:cNvSpPr txBox="1"/>
          <p:nvPr/>
        </p:nvSpPr>
        <p:spPr>
          <a:xfrm>
            <a:off x="311700" y="2708675"/>
            <a:ext cx="4213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3C47D"/>
                </a:solidFill>
                <a:latin typeface="Consolas"/>
                <a:ea typeface="Consolas"/>
                <a:cs typeface="Consolas"/>
                <a:sym typeface="Consolas"/>
              </a:rPr>
              <a:t>// Shadow tiles</a:t>
            </a:r>
            <a:endParaRPr sz="1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A86E8"/>
                </a:solidFill>
                <a:latin typeface="Consolas"/>
                <a:ea typeface="Consolas"/>
                <a:cs typeface="Consolas"/>
                <a:sym typeface="Consolas"/>
              </a:rPr>
              <a:t>b</a:t>
            </a:r>
            <a:r>
              <a:rPr lang="en" sz="1000">
                <a:solidFill>
                  <a:srgbClr val="4A86E8"/>
                </a:solidFill>
                <a:latin typeface="Consolas"/>
                <a:ea typeface="Consolas"/>
                <a:cs typeface="Consolas"/>
                <a:sym typeface="Consolas"/>
              </a:rPr>
              <a:t>ool </a:t>
            </a:r>
            <a:r>
              <a:rPr lang="en" sz="1000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isSuccess 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 </a:t>
            </a:r>
            <a:r>
              <a:rPr lang="en" sz="1000">
                <a:solidFill>
                  <a:srgbClr val="FCE5CD"/>
                </a:solidFill>
                <a:latin typeface="Consolas"/>
                <a:ea typeface="Consolas"/>
                <a:cs typeface="Consolas"/>
                <a:sym typeface="Consolas"/>
              </a:rPr>
              <a:t>device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0">
                <a:solidFill>
                  <a:srgbClr val="FFA366"/>
                </a:solidFill>
                <a:latin typeface="Consolas"/>
                <a:ea typeface="Consolas"/>
                <a:cs typeface="Consolas"/>
                <a:sym typeface="Consolas"/>
              </a:rPr>
              <a:t>Dispatch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0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BuildTiles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);</a:t>
            </a:r>
            <a:endParaRPr sz="1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A86E8"/>
                </a:solidFill>
                <a:latin typeface="Consolas"/>
                <a:ea typeface="Consolas"/>
                <a:cs typeface="Consolas"/>
                <a:sym typeface="Consolas"/>
              </a:rPr>
              <a:t>i</a:t>
            </a:r>
            <a:r>
              <a:rPr lang="en" sz="1000">
                <a:solidFill>
                  <a:srgbClr val="4A86E8"/>
                </a:solidFill>
                <a:latin typeface="Consolas"/>
                <a:ea typeface="Consolas"/>
                <a:cs typeface="Consolas"/>
                <a:sym typeface="Consolas"/>
              </a:rPr>
              <a:t>f 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0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isSuccess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0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isSuccess 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 </a:t>
            </a:r>
            <a:r>
              <a:rPr lang="en" sz="1000">
                <a:solidFill>
                  <a:srgbClr val="FCE5CD"/>
                </a:solidFill>
                <a:latin typeface="Consolas"/>
                <a:ea typeface="Consolas"/>
                <a:cs typeface="Consolas"/>
                <a:sym typeface="Consolas"/>
              </a:rPr>
              <a:t>device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0">
                <a:solidFill>
                  <a:srgbClr val="FFA366"/>
                </a:solidFill>
                <a:latin typeface="Consolas"/>
                <a:ea typeface="Consolas"/>
                <a:cs typeface="Consolas"/>
                <a:sym typeface="Consolas"/>
              </a:rPr>
              <a:t>Dispatch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0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BuildIndirectArgs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);</a:t>
            </a:r>
            <a:endParaRPr sz="1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A86E8"/>
                </a:solidFill>
                <a:latin typeface="Consolas"/>
                <a:ea typeface="Consolas"/>
                <a:cs typeface="Consolas"/>
                <a:sym typeface="Consolas"/>
              </a:rPr>
              <a:t>if 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0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isSuccess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0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isSuccess 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 </a:t>
            </a:r>
            <a:r>
              <a:rPr lang="en" sz="1000">
                <a:solidFill>
                  <a:srgbClr val="FCE5CD"/>
                </a:solidFill>
                <a:latin typeface="Consolas"/>
                <a:ea typeface="Consolas"/>
                <a:cs typeface="Consolas"/>
                <a:sym typeface="Consolas"/>
              </a:rPr>
              <a:t>device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0">
                <a:solidFill>
                  <a:srgbClr val="FFA366"/>
                </a:solidFill>
                <a:latin typeface="Consolas"/>
                <a:ea typeface="Consolas"/>
                <a:cs typeface="Consolas"/>
                <a:sym typeface="Consolas"/>
              </a:rPr>
              <a:t>DispatchIndirect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0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ResolveShadow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);</a:t>
            </a:r>
            <a:endParaRPr sz="1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33" name="Google Shape;333;p42"/>
          <p:cNvSpPr txBox="1"/>
          <p:nvPr/>
        </p:nvSpPr>
        <p:spPr>
          <a:xfrm>
            <a:off x="311700" y="2122563"/>
            <a:ext cx="288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C</a:t>
            </a:r>
            <a:r>
              <a:rPr lang="en" sz="1800">
                <a:solidFill>
                  <a:schemeClr val="lt2"/>
                </a:solidFill>
              </a:rPr>
              <a:t>ompute shader dispatch</a:t>
            </a:r>
            <a:endParaRPr sz="1300"/>
          </a:p>
        </p:txBody>
      </p:sp>
      <p:sp>
        <p:nvSpPr>
          <p:cNvPr id="334" name="Google Shape;334;p42"/>
          <p:cNvSpPr txBox="1"/>
          <p:nvPr/>
        </p:nvSpPr>
        <p:spPr>
          <a:xfrm>
            <a:off x="4883711" y="2122563"/>
            <a:ext cx="2125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Draw Shader</a:t>
            </a:r>
            <a:endParaRPr sz="1300"/>
          </a:p>
        </p:txBody>
      </p:sp>
      <p:sp>
        <p:nvSpPr>
          <p:cNvPr id="335" name="Google Shape;335;p42"/>
          <p:cNvSpPr txBox="1"/>
          <p:nvPr/>
        </p:nvSpPr>
        <p:spPr>
          <a:xfrm>
            <a:off x="4883700" y="2708675"/>
            <a:ext cx="42132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3C47D"/>
                </a:solidFill>
                <a:latin typeface="Consolas"/>
                <a:ea typeface="Consolas"/>
                <a:cs typeface="Consolas"/>
                <a:sym typeface="Consolas"/>
              </a:rPr>
              <a:t>// A class monitoring shader readiness </a:t>
            </a:r>
            <a:endParaRPr sz="1000">
              <a:solidFill>
                <a:srgbClr val="4A86E8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1C232"/>
                </a:solidFill>
                <a:latin typeface="Consolas"/>
                <a:ea typeface="Consolas"/>
                <a:cs typeface="Consolas"/>
                <a:sym typeface="Consolas"/>
              </a:rPr>
              <a:t>ShaderMonitor </a:t>
            </a:r>
            <a:r>
              <a:rPr lang="en" sz="1000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monitor;</a:t>
            </a:r>
            <a:endParaRPr sz="1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CE5CD"/>
                </a:solidFill>
                <a:latin typeface="Consolas"/>
                <a:ea typeface="Consolas"/>
                <a:cs typeface="Consolas"/>
                <a:sym typeface="Consolas"/>
              </a:rPr>
              <a:t>device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0">
                <a:solidFill>
                  <a:srgbClr val="FFA366"/>
                </a:solidFill>
                <a:latin typeface="Consolas"/>
                <a:ea typeface="Consolas"/>
                <a:cs typeface="Consolas"/>
                <a:sym typeface="Consolas"/>
              </a:rPr>
              <a:t>Draw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0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ShaderID_0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);</a:t>
            </a:r>
            <a:endParaRPr sz="1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CE5CD"/>
                </a:solidFill>
                <a:latin typeface="Consolas"/>
                <a:ea typeface="Consolas"/>
                <a:cs typeface="Consolas"/>
                <a:sym typeface="Consolas"/>
              </a:rPr>
              <a:t>device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0">
                <a:solidFill>
                  <a:srgbClr val="FFA366"/>
                </a:solidFill>
                <a:latin typeface="Consolas"/>
                <a:ea typeface="Consolas"/>
                <a:cs typeface="Consolas"/>
                <a:sym typeface="Consolas"/>
              </a:rPr>
              <a:t>Draw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0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ShaderID_1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);</a:t>
            </a:r>
            <a:endParaRPr sz="1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A86E8"/>
                </a:solidFill>
                <a:latin typeface="Consolas"/>
                <a:ea typeface="Consolas"/>
                <a:cs typeface="Consolas"/>
                <a:sym typeface="Consolas"/>
              </a:rPr>
              <a:t>bool </a:t>
            </a:r>
            <a:r>
              <a:rPr lang="en" sz="1000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isSuccess 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 </a:t>
            </a:r>
            <a:r>
              <a:rPr lang="en" sz="1000">
                <a:solidFill>
                  <a:srgbClr val="FCE5CD"/>
                </a:solidFill>
                <a:latin typeface="Consolas"/>
                <a:ea typeface="Consolas"/>
                <a:cs typeface="Consolas"/>
                <a:sym typeface="Consolas"/>
              </a:rPr>
              <a:t>monitor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000">
                <a:solidFill>
                  <a:srgbClr val="FFA366"/>
                </a:solidFill>
                <a:latin typeface="Consolas"/>
                <a:ea typeface="Consolas"/>
                <a:cs typeface="Consolas"/>
                <a:sym typeface="Consolas"/>
              </a:rPr>
              <a:t>AnyShadersNotReady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();</a:t>
            </a:r>
            <a:endParaRPr sz="1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A86E8"/>
                </a:solidFill>
                <a:latin typeface="Consolas"/>
                <a:ea typeface="Consolas"/>
                <a:cs typeface="Consolas"/>
                <a:sym typeface="Consolas"/>
              </a:rPr>
              <a:t>if 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000">
                <a:solidFill>
                  <a:srgbClr val="FFF2CC"/>
                </a:solidFill>
                <a:latin typeface="Consolas"/>
                <a:ea typeface="Consolas"/>
                <a:cs typeface="Consolas"/>
                <a:sym typeface="Consolas"/>
              </a:rPr>
              <a:t>isSuccess</a:t>
            </a: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1000">
                <a:solidFill>
                  <a:srgbClr val="93C47D"/>
                </a:solidFill>
                <a:latin typeface="Consolas"/>
                <a:ea typeface="Consolas"/>
                <a:cs typeface="Consolas"/>
                <a:sym typeface="Consolas"/>
              </a:rPr>
              <a:t>// Do something</a:t>
            </a:r>
            <a:endParaRPr sz="1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2CC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36" name="Google Shape;336;p42"/>
          <p:cNvSpPr txBox="1"/>
          <p:nvPr>
            <p:ph idx="1" type="body"/>
          </p:nvPr>
        </p:nvSpPr>
        <p:spPr>
          <a:xfrm>
            <a:off x="464100" y="4584225"/>
            <a:ext cx="8520600" cy="3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Sidenode: UE5 supports a similar way now since 5.2 (for draw calls)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Expanding Skipping Draw Calls</a:t>
            </a:r>
            <a:endParaRPr/>
          </a:p>
        </p:txBody>
      </p:sp>
      <p:sp>
        <p:nvSpPr>
          <p:cNvPr id="342" name="Google Shape;342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r>
              <a:rPr lang="en"/>
              <a:t>ery helpful when porting to a new API as well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Hook up the validation system to the skip conditions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If a draw call triggers a warning/error, skip the draw call instead of potentially hanging the GPU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We had allow lists of errors that we know are “safe”</a:t>
            </a:r>
            <a:endParaRPr/>
          </a:p>
        </p:txBody>
      </p:sp>
      <p:pic>
        <p:nvPicPr>
          <p:cNvPr id="343" name="Google Shape;34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Iterative Improvements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349" name="Google Shape;349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focus on making iterative improvements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We have a system that does a decent job of getting the game running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QA can test, we can develop and improve all systems from here in parallel</a:t>
            </a:r>
            <a:endParaRPr/>
          </a:p>
        </p:txBody>
      </p:sp>
      <p:pic>
        <p:nvPicPr>
          <p:cNvPr id="350" name="Google Shape;35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Shader Variations</a:t>
            </a:r>
            <a:endParaRPr/>
          </a:p>
        </p:txBody>
      </p:sp>
      <p:sp>
        <p:nvSpPr>
          <p:cNvPr id="356" name="Google Shape;356;p45"/>
          <p:cNvSpPr txBox="1"/>
          <p:nvPr>
            <p:ph idx="1" type="body"/>
          </p:nvPr>
        </p:nvSpPr>
        <p:spPr>
          <a:xfrm>
            <a:off x="311700" y="1152475"/>
            <a:ext cx="4488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Started with a long list of variations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All of same importance, but that’s not true</a:t>
            </a:r>
            <a:endParaRPr sz="1600"/>
          </a:p>
        </p:txBody>
      </p:sp>
      <p:pic>
        <p:nvPicPr>
          <p:cNvPr id="357" name="Google Shape;35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5"/>
          <p:cNvSpPr txBox="1"/>
          <p:nvPr>
            <p:ph idx="2" type="body"/>
          </p:nvPr>
        </p:nvSpPr>
        <p:spPr>
          <a:xfrm>
            <a:off x="5061000" y="1152475"/>
            <a:ext cx="2611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Variations</a:t>
            </a:r>
            <a:endParaRPr sz="16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Vertex Formats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Output Formats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Burning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Wetness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Wind influence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Skinning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…..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Shader Variations</a:t>
            </a:r>
            <a:endParaRPr/>
          </a:p>
        </p:txBody>
      </p:sp>
      <p:sp>
        <p:nvSpPr>
          <p:cNvPr id="364" name="Google Shape;364;p46"/>
          <p:cNvSpPr txBox="1"/>
          <p:nvPr>
            <p:ph idx="1" type="body"/>
          </p:nvPr>
        </p:nvSpPr>
        <p:spPr>
          <a:xfrm>
            <a:off x="311700" y="1152475"/>
            <a:ext cx="4520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Started with a long list of variations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All of same importance, but that’s not true</a:t>
            </a:r>
            <a:endParaRPr sz="1600"/>
          </a:p>
        </p:txBody>
      </p:sp>
      <p:pic>
        <p:nvPicPr>
          <p:cNvPr id="365" name="Google Shape;36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6"/>
          <p:cNvSpPr txBox="1"/>
          <p:nvPr>
            <p:ph idx="2" type="body"/>
          </p:nvPr>
        </p:nvSpPr>
        <p:spPr>
          <a:xfrm>
            <a:off x="50610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Variations</a:t>
            </a:r>
            <a:endParaRPr sz="16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Vertex Formats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Output Formats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-"/>
            </a:pPr>
            <a:r>
              <a:rPr lang="en">
                <a:solidFill>
                  <a:schemeClr val="accent1"/>
                </a:solidFill>
              </a:rPr>
              <a:t>Burning</a:t>
            </a:r>
            <a:endParaRPr>
              <a:solidFill>
                <a:schemeClr val="accen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-"/>
            </a:pPr>
            <a:r>
              <a:rPr lang="en">
                <a:solidFill>
                  <a:schemeClr val="accent1"/>
                </a:solidFill>
              </a:rPr>
              <a:t>Wetness</a:t>
            </a:r>
            <a:endParaRPr>
              <a:solidFill>
                <a:schemeClr val="accen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-"/>
            </a:pPr>
            <a:r>
              <a:rPr lang="en">
                <a:solidFill>
                  <a:schemeClr val="accent1"/>
                </a:solidFill>
              </a:rPr>
              <a:t>Wind influence</a:t>
            </a:r>
            <a:endParaRPr>
              <a:solidFill>
                <a:schemeClr val="accen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Skinning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…..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Essential vs Optional</a:t>
            </a:r>
            <a:endParaRPr/>
          </a:p>
        </p:txBody>
      </p:sp>
      <p:sp>
        <p:nvSpPr>
          <p:cNvPr id="372" name="Google Shape;372;p47"/>
          <p:cNvSpPr txBox="1"/>
          <p:nvPr>
            <p:ph idx="1" type="body"/>
          </p:nvPr>
        </p:nvSpPr>
        <p:spPr>
          <a:xfrm>
            <a:off x="311700" y="1152475"/>
            <a:ext cx="3999900" cy="17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Essential</a:t>
            </a:r>
            <a:endParaRPr sz="16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Vertex Formats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Output Formats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Skinning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373" name="Google Shape;373;p47"/>
          <p:cNvSpPr txBox="1"/>
          <p:nvPr>
            <p:ph idx="2" type="body"/>
          </p:nvPr>
        </p:nvSpPr>
        <p:spPr>
          <a:xfrm>
            <a:off x="4832400" y="1152475"/>
            <a:ext cx="3999900" cy="17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Optional</a:t>
            </a:r>
            <a:endParaRPr sz="16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-"/>
            </a:pPr>
            <a:r>
              <a:rPr lang="en">
                <a:solidFill>
                  <a:schemeClr val="accent1"/>
                </a:solidFill>
              </a:rPr>
              <a:t>Burning</a:t>
            </a:r>
            <a:endParaRPr>
              <a:solidFill>
                <a:schemeClr val="accen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-"/>
            </a:pPr>
            <a:r>
              <a:rPr lang="en">
                <a:solidFill>
                  <a:schemeClr val="accent1"/>
                </a:solidFill>
              </a:rPr>
              <a:t>Wetness</a:t>
            </a:r>
            <a:endParaRPr>
              <a:solidFill>
                <a:schemeClr val="accen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-"/>
            </a:pPr>
            <a:r>
              <a:rPr lang="en">
                <a:solidFill>
                  <a:schemeClr val="accent1"/>
                </a:solidFill>
              </a:rPr>
              <a:t>Wind influence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74" name="Google Shape;374;p47"/>
          <p:cNvSpPr txBox="1"/>
          <p:nvPr>
            <p:ph idx="1" type="body"/>
          </p:nvPr>
        </p:nvSpPr>
        <p:spPr>
          <a:xfrm>
            <a:off x="430025" y="2926975"/>
            <a:ext cx="8402400" cy="17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Anything that only adds additional information to an object is marked as optional</a:t>
            </a:r>
            <a:endParaRPr sz="16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For example when a object starts burning we don’t mind if the shader is not swapped for a couple of frames. As the objects gets burned slowly over time anyway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QA will flag cases where this might be cause undesirable artifacts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375" name="Google Shape;37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Fallback to less specific PSOs</a:t>
            </a:r>
            <a:endParaRPr/>
          </a:p>
        </p:txBody>
      </p:sp>
      <p:sp>
        <p:nvSpPr>
          <p:cNvPr id="381" name="Google Shape;381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Now when we hash the PSO, start </a:t>
            </a:r>
            <a:r>
              <a:rPr lang="en"/>
              <a:t>looking for fallback options if it’s not ready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Try to remove optional defines and see if we can find a match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If we find one, use it instead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Otherwise keep searching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If we don’t find a match, we are back to skipping draw calls</a:t>
            </a:r>
            <a:endParaRPr/>
          </a:p>
        </p:txBody>
      </p:sp>
      <p:pic>
        <p:nvPicPr>
          <p:cNvPr id="382" name="Google Shape;38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9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</a:t>
            </a:r>
            <a:r>
              <a:rPr lang="en"/>
              <a:t>ShaderID to PSO - The Journey begins</a:t>
            </a:r>
            <a:endParaRPr/>
          </a:p>
        </p:txBody>
      </p:sp>
      <p:pic>
        <p:nvPicPr>
          <p:cNvPr id="388" name="Google Shape;38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Transition Start</a:t>
            </a:r>
            <a:endParaRPr/>
          </a:p>
        </p:txBody>
      </p:sp>
      <p:sp>
        <p:nvSpPr>
          <p:cNvPr id="394" name="Google Shape;394;p50"/>
          <p:cNvSpPr txBox="1"/>
          <p:nvPr>
            <p:ph idx="1" type="body"/>
          </p:nvPr>
        </p:nvSpPr>
        <p:spPr>
          <a:xfrm>
            <a:off x="311700" y="1152475"/>
            <a:ext cx="8520600" cy="36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Start with work on Xbox Series X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Why? AAA reality of our team in Montreal owning the xbox platform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And we had the time in the </a:t>
            </a:r>
            <a:r>
              <a:rPr lang="en"/>
              <a:t>schedule</a:t>
            </a:r>
            <a:r>
              <a:rPr lang="en"/>
              <a:t> set aside and we thought it was important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Less worried about regressions as it’s the least “tested” platform at this stage</a:t>
            </a:r>
            <a:endParaRPr/>
          </a:p>
        </p:txBody>
      </p:sp>
      <p:pic>
        <p:nvPicPr>
          <p:cNvPr id="395" name="Google Shape;39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Sets of States </a:t>
            </a:r>
            <a:endParaRPr/>
          </a:p>
        </p:txBody>
      </p:sp>
      <p:sp>
        <p:nvSpPr>
          <p:cNvPr id="401" name="Google Shape;401;p5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Runtime Shader</a:t>
            </a:r>
            <a:endParaRPr/>
          </a:p>
        </p:txBody>
      </p:sp>
      <p:sp>
        <p:nvSpPr>
          <p:cNvPr id="402" name="Google Shape;402;p5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Shader State</a:t>
            </a:r>
            <a:endParaRPr/>
          </a:p>
        </p:txBody>
      </p:sp>
      <p:sp>
        <p:nvSpPr>
          <p:cNvPr id="403" name="Google Shape;403;p51"/>
          <p:cNvSpPr/>
          <p:nvPr/>
        </p:nvSpPr>
        <p:spPr>
          <a:xfrm>
            <a:off x="5130000" y="1807500"/>
            <a:ext cx="3404700" cy="1528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404" name="Google Shape;404;p51"/>
          <p:cNvSpPr/>
          <p:nvPr/>
        </p:nvSpPr>
        <p:spPr>
          <a:xfrm>
            <a:off x="7460226" y="2878287"/>
            <a:ext cx="870900" cy="4125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…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405" name="Google Shape;405;p51"/>
          <p:cNvSpPr/>
          <p:nvPr/>
        </p:nvSpPr>
        <p:spPr>
          <a:xfrm>
            <a:off x="6983448" y="2640290"/>
            <a:ext cx="870900" cy="4125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…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406" name="Google Shape;406;p51"/>
          <p:cNvSpPr/>
          <p:nvPr/>
        </p:nvSpPr>
        <p:spPr>
          <a:xfrm>
            <a:off x="6480975" y="2393037"/>
            <a:ext cx="870900" cy="4125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Primitive Topology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407" name="Google Shape;407;p51"/>
          <p:cNvSpPr/>
          <p:nvPr/>
        </p:nvSpPr>
        <p:spPr>
          <a:xfrm>
            <a:off x="5952782" y="2128553"/>
            <a:ext cx="870900" cy="4125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Blend States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408" name="Google Shape;408;p51"/>
          <p:cNvSpPr/>
          <p:nvPr/>
        </p:nvSpPr>
        <p:spPr>
          <a:xfrm>
            <a:off x="5278956" y="1869615"/>
            <a:ext cx="870900" cy="4125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Output Formats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409" name="Google Shape;409;p51"/>
          <p:cNvSpPr/>
          <p:nvPr/>
        </p:nvSpPr>
        <p:spPr>
          <a:xfrm>
            <a:off x="609300" y="1835025"/>
            <a:ext cx="3404700" cy="1528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410" name="Google Shape;410;p51"/>
          <p:cNvSpPr/>
          <p:nvPr/>
        </p:nvSpPr>
        <p:spPr>
          <a:xfrm>
            <a:off x="2939526" y="2905812"/>
            <a:ext cx="870900" cy="4125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…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411" name="Google Shape;411;p51"/>
          <p:cNvSpPr/>
          <p:nvPr/>
        </p:nvSpPr>
        <p:spPr>
          <a:xfrm>
            <a:off x="2462748" y="2667815"/>
            <a:ext cx="870900" cy="4125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…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412" name="Google Shape;412;p51"/>
          <p:cNvSpPr/>
          <p:nvPr/>
        </p:nvSpPr>
        <p:spPr>
          <a:xfrm>
            <a:off x="1960275" y="2420562"/>
            <a:ext cx="870900" cy="4125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Primitive Topology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413" name="Google Shape;413;p51"/>
          <p:cNvSpPr/>
          <p:nvPr/>
        </p:nvSpPr>
        <p:spPr>
          <a:xfrm>
            <a:off x="1432082" y="2156078"/>
            <a:ext cx="870900" cy="4125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Blend States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414" name="Google Shape;414;p51"/>
          <p:cNvSpPr/>
          <p:nvPr/>
        </p:nvSpPr>
        <p:spPr>
          <a:xfrm>
            <a:off x="758256" y="1897140"/>
            <a:ext cx="870900" cy="4125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Output Formats</a:t>
            </a:r>
            <a:endParaRPr sz="1000">
              <a:solidFill>
                <a:schemeClr val="lt2"/>
              </a:solidFill>
            </a:endParaRPr>
          </a:p>
        </p:txBody>
      </p:sp>
      <p:pic>
        <p:nvPicPr>
          <p:cNvPr id="415" name="Google Shape;41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1"/>
          <p:cNvSpPr txBox="1"/>
          <p:nvPr>
            <p:ph idx="1" type="body"/>
          </p:nvPr>
        </p:nvSpPr>
        <p:spPr>
          <a:xfrm>
            <a:off x="311700" y="3485425"/>
            <a:ext cx="8520600" cy="13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two sets should match, but of course they don’t as the Shader State was setup during FC5 but unused up to this point!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Validation system needed to catch the mismatches</a:t>
            </a:r>
            <a:endParaRPr/>
          </a:p>
        </p:txBody>
      </p:sp>
      <p:sp>
        <p:nvSpPr>
          <p:cNvPr id="417" name="Google Shape;417;p51"/>
          <p:cNvSpPr/>
          <p:nvPr/>
        </p:nvSpPr>
        <p:spPr>
          <a:xfrm>
            <a:off x="4083750" y="2220150"/>
            <a:ext cx="976500" cy="703200"/>
          </a:xfrm>
          <a:prstGeom prst="mathNotEqual">
            <a:avLst>
              <a:gd fmla="val 23520" name="adj1"/>
              <a:gd fmla="val 6600000" name="adj2"/>
              <a:gd fmla="val 11760" name="adj3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Let's</a:t>
            </a:r>
            <a:r>
              <a:rPr lang="en"/>
              <a:t> go back in time a bit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Validation System</a:t>
            </a:r>
            <a:endParaRPr/>
          </a:p>
        </p:txBody>
      </p:sp>
      <p:sp>
        <p:nvSpPr>
          <p:cNvPr id="423" name="Google Shape;423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Introducing a state validation system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Different validation mode available: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Validate state &amp; prefer runtime state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Validate state &amp; prefer runtime state &amp; log warning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Validate state &amp; prefer data state &amp; log warning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Validate state &amp; skip draw call &amp; log warning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Only use Data state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► </a:t>
            </a:r>
            <a:r>
              <a:rPr lang="en"/>
              <a:t>We want to get to Level 5 but had to start with level 1</a:t>
            </a:r>
            <a:endParaRPr/>
          </a:p>
        </p:txBody>
      </p:sp>
      <p:pic>
        <p:nvPicPr>
          <p:cNvPr id="424" name="Google Shape;42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Turn on &amp; hope for the best</a:t>
            </a:r>
            <a:endParaRPr/>
          </a:p>
        </p:txBody>
      </p:sp>
      <p:sp>
        <p:nvSpPr>
          <p:cNvPr id="430" name="Google Shape;430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… And &gt;90% cases are falling back to the runtime </a:t>
            </a:r>
            <a:r>
              <a:rPr lang="en"/>
              <a:t>state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What are the m</a:t>
            </a:r>
            <a:r>
              <a:rPr lang="en"/>
              <a:t>ost common issues?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Render Target Formats, Blend Settings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Fix these up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Sounds bad, but most state is in common include files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Keep on iterating on this on programmer only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Until we can boot and play the game for a couple of minutes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31" name="Google Shape;43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3"/>
          <p:cNvSpPr txBox="1"/>
          <p:nvPr/>
        </p:nvSpPr>
        <p:spPr>
          <a:xfrm>
            <a:off x="545825" y="3390000"/>
            <a:ext cx="3911700" cy="16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A86E8"/>
                </a:solidFill>
                <a:latin typeface="Consolas"/>
                <a:ea typeface="Consolas"/>
                <a:cs typeface="Consolas"/>
                <a:sym typeface="Consolas"/>
              </a:rPr>
              <a:t>technique </a:t>
            </a:r>
            <a:r>
              <a:rPr lang="en" sz="1300">
                <a:solidFill>
                  <a:schemeClr val="lt2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endParaRPr sz="1300">
              <a:solidFill>
                <a:schemeClr val="lt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#include "BlendedStates.inc.fx"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#if defined(TWO_SIDED)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	CullMode = None;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#endif</a:t>
            </a:r>
            <a:endParaRPr sz="1300">
              <a:solidFill>
                <a:srgbClr val="F6B26B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 sz="13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Expanding the Test Audience</a:t>
            </a:r>
            <a:endParaRPr/>
          </a:p>
        </p:txBody>
      </p:sp>
      <p:sp>
        <p:nvSpPr>
          <p:cNvPr id="438" name="Google Shape;438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At this stage we were more confident and started enabling a warning on screen if a mismatch is detected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First on a small number of testers machine (the local 3D Programmer QA)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Expanded globally once local QA didn’t see any warnings </a:t>
            </a:r>
            <a:r>
              <a:rPr lang="en"/>
              <a:t>regularly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Now QA would record information into JIRA as any other bugs</a:t>
            </a:r>
            <a:endParaRPr/>
          </a:p>
        </p:txBody>
      </p:sp>
      <p:pic>
        <p:nvPicPr>
          <p:cNvPr id="439" name="Google Shape;43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Automatic QA Helper</a:t>
            </a:r>
            <a:endParaRPr/>
          </a:p>
        </p:txBody>
      </p:sp>
      <p:sp>
        <p:nvSpPr>
          <p:cNvPr id="445" name="Google Shape;445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issues resolved via code change near the end of production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But there are a couple of cases left that need art to resolve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200"/>
              </a:spcAft>
              <a:buSzPts val="1800"/>
              <a:buChar char="-"/>
            </a:pPr>
            <a:r>
              <a:rPr lang="en"/>
              <a:t>We want to provides technical directors with enough information to track down the causes and assign issues to the right person without programmer involvement</a:t>
            </a:r>
            <a:endParaRPr/>
          </a:p>
        </p:txBody>
      </p:sp>
      <p:pic>
        <p:nvPicPr>
          <p:cNvPr id="446" name="Google Shape;44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JIRA Generation</a:t>
            </a:r>
            <a:endParaRPr/>
          </a:p>
        </p:txBody>
      </p:sp>
      <p:sp>
        <p:nvSpPr>
          <p:cNvPr id="452" name="Google Shape;452;p56"/>
          <p:cNvSpPr txBox="1"/>
          <p:nvPr>
            <p:ph idx="1" type="body"/>
          </p:nvPr>
        </p:nvSpPr>
        <p:spPr>
          <a:xfrm>
            <a:off x="311700" y="1152475"/>
            <a:ext cx="8520600" cy="19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ustom internal API to generate a Jira from runtime code on any platform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We validate geometry layout vs. what the shader expect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Mismatch information directly available in Jira bug report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One JIRA for each geometry + shader combination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Directly assigned to the responsible Technical Director</a:t>
            </a:r>
            <a:endParaRPr/>
          </a:p>
        </p:txBody>
      </p:sp>
      <p:sp>
        <p:nvSpPr>
          <p:cNvPr id="453" name="Google Shape;453;p56"/>
          <p:cNvSpPr/>
          <p:nvPr/>
        </p:nvSpPr>
        <p:spPr>
          <a:xfrm>
            <a:off x="1211900" y="3622900"/>
            <a:ext cx="1902900" cy="1030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Char char="●"/>
            </a:pPr>
            <a:r>
              <a:rPr lang="en" sz="900">
                <a:solidFill>
                  <a:schemeClr val="lt2"/>
                </a:solidFill>
              </a:rPr>
              <a:t>Name</a:t>
            </a:r>
            <a:endParaRPr sz="900">
              <a:solidFill>
                <a:schemeClr val="lt2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Char char="●"/>
            </a:pPr>
            <a:r>
              <a:rPr lang="en" sz="900">
                <a:solidFill>
                  <a:schemeClr val="lt2"/>
                </a:solidFill>
              </a:rPr>
              <a:t>Index</a:t>
            </a:r>
            <a:endParaRPr sz="900">
              <a:solidFill>
                <a:schemeClr val="lt2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Char char="●"/>
            </a:pPr>
            <a:r>
              <a:rPr lang="en" sz="900">
                <a:solidFill>
                  <a:schemeClr val="lt2"/>
                </a:solidFill>
              </a:rPr>
              <a:t>Stream</a:t>
            </a:r>
            <a:endParaRPr sz="900">
              <a:solidFill>
                <a:schemeClr val="lt2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Char char="●"/>
            </a:pPr>
            <a:r>
              <a:rPr lang="en" sz="900">
                <a:solidFill>
                  <a:schemeClr val="lt2"/>
                </a:solidFill>
              </a:rPr>
              <a:t>Format</a:t>
            </a:r>
            <a:endParaRPr sz="900">
              <a:solidFill>
                <a:schemeClr val="lt2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Char char="●"/>
            </a:pPr>
            <a:r>
              <a:rPr lang="en" sz="900">
                <a:solidFill>
                  <a:schemeClr val="lt2"/>
                </a:solidFill>
              </a:rPr>
              <a:t>Offset</a:t>
            </a:r>
            <a:endParaRPr sz="900">
              <a:solidFill>
                <a:schemeClr val="lt2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Char char="●"/>
            </a:pPr>
            <a:r>
              <a:rPr lang="en" sz="900">
                <a:solidFill>
                  <a:schemeClr val="lt2"/>
                </a:solidFill>
              </a:rPr>
              <a:t>Classification</a:t>
            </a:r>
            <a:endParaRPr sz="900">
              <a:solidFill>
                <a:schemeClr val="lt2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Char char="●"/>
            </a:pPr>
            <a:r>
              <a:rPr lang="en" sz="900">
                <a:solidFill>
                  <a:schemeClr val="lt2"/>
                </a:solidFill>
              </a:rPr>
              <a:t>Instance step rate</a:t>
            </a:r>
            <a:endParaRPr sz="900">
              <a:solidFill>
                <a:schemeClr val="lt2"/>
              </a:solidFill>
            </a:endParaRPr>
          </a:p>
        </p:txBody>
      </p:sp>
      <p:sp>
        <p:nvSpPr>
          <p:cNvPr id="454" name="Google Shape;454;p56"/>
          <p:cNvSpPr/>
          <p:nvPr/>
        </p:nvSpPr>
        <p:spPr>
          <a:xfrm>
            <a:off x="1211900" y="3149088"/>
            <a:ext cx="1902900" cy="3927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&lt;Geometry Name&gt;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Geometry Layout</a:t>
            </a:r>
            <a:endParaRPr sz="900">
              <a:solidFill>
                <a:schemeClr val="lt2"/>
              </a:solidFill>
            </a:endParaRPr>
          </a:p>
        </p:txBody>
      </p:sp>
      <p:sp>
        <p:nvSpPr>
          <p:cNvPr id="455" name="Google Shape;455;p56"/>
          <p:cNvSpPr/>
          <p:nvPr/>
        </p:nvSpPr>
        <p:spPr>
          <a:xfrm>
            <a:off x="4941950" y="3622900"/>
            <a:ext cx="1902900" cy="10308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Char char="●"/>
            </a:pPr>
            <a:r>
              <a:rPr lang="en" sz="900">
                <a:solidFill>
                  <a:schemeClr val="lt2"/>
                </a:solidFill>
              </a:rPr>
              <a:t>Name</a:t>
            </a:r>
            <a:endParaRPr sz="900">
              <a:solidFill>
                <a:schemeClr val="lt2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Char char="●"/>
            </a:pPr>
            <a:r>
              <a:rPr lang="en" sz="900">
                <a:solidFill>
                  <a:schemeClr val="lt2"/>
                </a:solidFill>
              </a:rPr>
              <a:t>Index</a:t>
            </a:r>
            <a:endParaRPr sz="900">
              <a:solidFill>
                <a:schemeClr val="lt2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Char char="●"/>
            </a:pPr>
            <a:r>
              <a:rPr lang="en" sz="900">
                <a:solidFill>
                  <a:schemeClr val="lt2"/>
                </a:solidFill>
              </a:rPr>
              <a:t>Stream</a:t>
            </a:r>
            <a:endParaRPr sz="900">
              <a:solidFill>
                <a:schemeClr val="lt2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Char char="●"/>
            </a:pPr>
            <a:r>
              <a:rPr lang="en" sz="900">
                <a:solidFill>
                  <a:schemeClr val="lt2"/>
                </a:solidFill>
              </a:rPr>
              <a:t>Format</a:t>
            </a:r>
            <a:endParaRPr sz="900">
              <a:solidFill>
                <a:schemeClr val="lt2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Char char="●"/>
            </a:pPr>
            <a:r>
              <a:rPr lang="en" sz="900">
                <a:solidFill>
                  <a:schemeClr val="lt2"/>
                </a:solidFill>
              </a:rPr>
              <a:t>Offset</a:t>
            </a:r>
            <a:endParaRPr sz="900">
              <a:solidFill>
                <a:schemeClr val="lt2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Char char="●"/>
            </a:pPr>
            <a:r>
              <a:rPr lang="en" sz="900">
                <a:solidFill>
                  <a:schemeClr val="lt2"/>
                </a:solidFill>
              </a:rPr>
              <a:t>Classification</a:t>
            </a:r>
            <a:endParaRPr sz="900">
              <a:solidFill>
                <a:schemeClr val="lt2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Char char="●"/>
            </a:pPr>
            <a:r>
              <a:rPr lang="en" sz="900">
                <a:solidFill>
                  <a:schemeClr val="lt2"/>
                </a:solidFill>
              </a:rPr>
              <a:t>Instance step rate</a:t>
            </a:r>
            <a:endParaRPr sz="900">
              <a:solidFill>
                <a:schemeClr val="lt2"/>
              </a:solidFill>
            </a:endParaRPr>
          </a:p>
        </p:txBody>
      </p:sp>
      <p:sp>
        <p:nvSpPr>
          <p:cNvPr id="456" name="Google Shape;456;p56"/>
          <p:cNvSpPr/>
          <p:nvPr/>
        </p:nvSpPr>
        <p:spPr>
          <a:xfrm>
            <a:off x="4941950" y="3149088"/>
            <a:ext cx="1902900" cy="3927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&lt;Shader Name&gt;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Expected Shader Layout</a:t>
            </a:r>
            <a:endParaRPr sz="900">
              <a:solidFill>
                <a:schemeClr val="lt2"/>
              </a:solidFill>
            </a:endParaRPr>
          </a:p>
        </p:txBody>
      </p:sp>
      <p:cxnSp>
        <p:nvCxnSpPr>
          <p:cNvPr id="457" name="Google Shape;457;p56"/>
          <p:cNvCxnSpPr>
            <a:stCxn id="453" idx="3"/>
            <a:endCxn id="455" idx="1"/>
          </p:cNvCxnSpPr>
          <p:nvPr/>
        </p:nvCxnSpPr>
        <p:spPr>
          <a:xfrm>
            <a:off x="3114800" y="4138300"/>
            <a:ext cx="18273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8" name="Google Shape;458;p56"/>
          <p:cNvSpPr txBox="1"/>
          <p:nvPr/>
        </p:nvSpPr>
        <p:spPr>
          <a:xfrm>
            <a:off x="3473375" y="3522700"/>
            <a:ext cx="111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?</a:t>
            </a:r>
            <a:endParaRPr>
              <a:solidFill>
                <a:schemeClr val="accent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==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459" name="Google Shape;45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7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Testing and Validation</a:t>
            </a:r>
            <a:endParaRPr/>
          </a:p>
        </p:txBody>
      </p:sp>
      <p:pic>
        <p:nvPicPr>
          <p:cNvPr id="465" name="Google Shape;46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</a:t>
            </a:r>
            <a:r>
              <a:rPr lang="en"/>
              <a:t>Coverage</a:t>
            </a:r>
            <a:endParaRPr/>
          </a:p>
        </p:txBody>
      </p:sp>
      <p:sp>
        <p:nvSpPr>
          <p:cNvPr id="471" name="Google Shape;471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Environments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Urban, dense vegetation, open field, etc. in day/night time and various weather conditions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Gameplay settings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72" name="Google Shape;47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987" y="3557125"/>
            <a:ext cx="2045926" cy="124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8"/>
          <p:cNvPicPr preferRelativeResize="0"/>
          <p:nvPr/>
        </p:nvPicPr>
        <p:blipFill rotWithShape="1">
          <a:blip r:embed="rId4">
            <a:alphaModFix/>
          </a:blip>
          <a:srcRect b="0" l="0" r="5704" t="0"/>
          <a:stretch/>
        </p:blipFill>
        <p:spPr>
          <a:xfrm>
            <a:off x="3189299" y="3557125"/>
            <a:ext cx="2061150" cy="12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2837" y="3557125"/>
            <a:ext cx="2061138" cy="124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9302" y="1866311"/>
            <a:ext cx="2061150" cy="122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8"/>
          <p:cNvPicPr preferRelativeResize="0"/>
          <p:nvPr/>
        </p:nvPicPr>
        <p:blipFill rotWithShape="1">
          <a:blip r:embed="rId7">
            <a:alphaModFix/>
          </a:blip>
          <a:srcRect b="0" l="6877" r="10162" t="0"/>
          <a:stretch/>
        </p:blipFill>
        <p:spPr>
          <a:xfrm>
            <a:off x="5502825" y="1866300"/>
            <a:ext cx="2061150" cy="122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8"/>
          <p:cNvPicPr preferRelativeResize="0"/>
          <p:nvPr/>
        </p:nvPicPr>
        <p:blipFill rotWithShape="1">
          <a:blip r:embed="rId8">
            <a:alphaModFix/>
          </a:blip>
          <a:srcRect b="11746" l="0" r="0" t="0"/>
          <a:stretch/>
        </p:blipFill>
        <p:spPr>
          <a:xfrm>
            <a:off x="875775" y="1866300"/>
            <a:ext cx="2061151" cy="122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Automatic Testing</a:t>
            </a:r>
            <a:endParaRPr/>
          </a:p>
        </p:txBody>
      </p:sp>
      <p:sp>
        <p:nvSpPr>
          <p:cNvPr id="484" name="Google Shape;484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Spawn at fixed locations, deterministic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Automatically collects screenshots, profiler perf captures, and Pix captures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Spawn in all map sectors, bot </a:t>
            </a:r>
            <a:r>
              <a:rPr lang="en"/>
              <a:t>randomly playing the game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Catch regressions, also perfect for detecting shader state mismatch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85" name="Google Shape;48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025" y="2445850"/>
            <a:ext cx="2528549" cy="251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</a:t>
            </a:r>
            <a:r>
              <a:rPr lang="en"/>
              <a:t>Testing Process</a:t>
            </a:r>
            <a:endParaRPr/>
          </a:p>
        </p:txBody>
      </p:sp>
      <p:sp>
        <p:nvSpPr>
          <p:cNvPr id="492" name="Google Shape;492;p60"/>
          <p:cNvSpPr/>
          <p:nvPr/>
        </p:nvSpPr>
        <p:spPr>
          <a:xfrm>
            <a:off x="3812915" y="2676844"/>
            <a:ext cx="1369500" cy="736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QA playthrough</a:t>
            </a:r>
            <a:endParaRPr sz="10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&amp;</a:t>
            </a:r>
            <a:endParaRPr sz="10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Auto-test passes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493" name="Google Shape;493;p60"/>
          <p:cNvSpPr/>
          <p:nvPr/>
        </p:nvSpPr>
        <p:spPr>
          <a:xfrm>
            <a:off x="5182468" y="4061124"/>
            <a:ext cx="1369500" cy="736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Shader state mismatch, Jira ticket generation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494" name="Google Shape;494;p60"/>
          <p:cNvSpPr/>
          <p:nvPr/>
        </p:nvSpPr>
        <p:spPr>
          <a:xfrm>
            <a:off x="2443363" y="4061124"/>
            <a:ext cx="1369500" cy="736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Fix and validation</a:t>
            </a:r>
            <a:endParaRPr sz="1000">
              <a:solidFill>
                <a:schemeClr val="lt2"/>
              </a:solidFill>
            </a:endParaRPr>
          </a:p>
        </p:txBody>
      </p:sp>
      <p:cxnSp>
        <p:nvCxnSpPr>
          <p:cNvPr id="495" name="Google Shape;495;p60"/>
          <p:cNvCxnSpPr>
            <a:stCxn id="492" idx="3"/>
            <a:endCxn id="493" idx="0"/>
          </p:cNvCxnSpPr>
          <p:nvPr/>
        </p:nvCxnSpPr>
        <p:spPr>
          <a:xfrm>
            <a:off x="5182415" y="3045094"/>
            <a:ext cx="684900" cy="10161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6" name="Google Shape;496;p60"/>
          <p:cNvCxnSpPr>
            <a:stCxn id="493" idx="1"/>
            <a:endCxn id="494" idx="3"/>
          </p:cNvCxnSpPr>
          <p:nvPr/>
        </p:nvCxnSpPr>
        <p:spPr>
          <a:xfrm rot="10800000">
            <a:off x="3812968" y="4429374"/>
            <a:ext cx="13695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7" name="Google Shape;497;p60"/>
          <p:cNvCxnSpPr>
            <a:stCxn id="494" idx="0"/>
            <a:endCxn id="492" idx="1"/>
          </p:cNvCxnSpPr>
          <p:nvPr/>
        </p:nvCxnSpPr>
        <p:spPr>
          <a:xfrm flipH="1" rot="10800000">
            <a:off x="3128113" y="3045024"/>
            <a:ext cx="684900" cy="10161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8" name="Google Shape;498;p60"/>
          <p:cNvSpPr/>
          <p:nvPr/>
        </p:nvSpPr>
        <p:spPr>
          <a:xfrm>
            <a:off x="5020930" y="2528275"/>
            <a:ext cx="310200" cy="31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1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499" name="Google Shape;499;p60"/>
          <p:cNvSpPr/>
          <p:nvPr/>
        </p:nvSpPr>
        <p:spPr>
          <a:xfrm>
            <a:off x="6390442" y="3901966"/>
            <a:ext cx="310200" cy="31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2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500" name="Google Shape;500;p60"/>
          <p:cNvSpPr/>
          <p:nvPr/>
        </p:nvSpPr>
        <p:spPr>
          <a:xfrm>
            <a:off x="3656139" y="3901966"/>
            <a:ext cx="310200" cy="3102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3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501" name="Google Shape;501;p60"/>
          <p:cNvSpPr txBox="1"/>
          <p:nvPr>
            <p:ph idx="1" type="body"/>
          </p:nvPr>
        </p:nvSpPr>
        <p:spPr>
          <a:xfrm>
            <a:off x="311700" y="1152475"/>
            <a:ext cx="8520600" cy="13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 combination of manual testing by QA team and (mostly) automatic scripts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QC team: mission, cutscenes, game menu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Automation: all map sectors and environment setting permutations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An iterative process to detect and fix most of state issues</a:t>
            </a:r>
            <a:endParaRPr/>
          </a:p>
        </p:txBody>
      </p:sp>
      <p:pic>
        <p:nvPicPr>
          <p:cNvPr id="502" name="Google Shape;50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Interesting Edge Cases</a:t>
            </a:r>
            <a:endParaRPr/>
          </a:p>
        </p:txBody>
      </p:sp>
      <p:sp>
        <p:nvSpPr>
          <p:cNvPr id="508" name="Google Shape;508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Noticed a common pattern, whenever we would aim at an enemy we would get an assert with mismatch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What was this all about?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Outline shader!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Effect that bypasses the shader override 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And needs to be applied to all kinds of model formats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Add a variation for each vertex format?</a:t>
            </a:r>
            <a:endParaRPr b="1" i="1"/>
          </a:p>
        </p:txBody>
      </p:sp>
      <p:pic>
        <p:nvPicPr>
          <p:cNvPr id="509" name="Google Shape;50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Far Cry 4 + D3D12 announcement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153275" y="1237375"/>
            <a:ext cx="3425700" cy="4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D3D12 Announcement </a:t>
            </a:r>
            <a:r>
              <a:rPr lang="en">
                <a:solidFill>
                  <a:schemeClr val="accent4"/>
                </a:solidFill>
              </a:rPr>
              <a:t>2014</a:t>
            </a:r>
            <a:endParaRPr>
              <a:solidFill>
                <a:schemeClr val="accent4"/>
              </a:solidFill>
            </a:endParaRPr>
          </a:p>
        </p:txBody>
      </p:sp>
      <p:cxnSp>
        <p:nvCxnSpPr>
          <p:cNvPr id="84" name="Google Shape;84;p17"/>
          <p:cNvCxnSpPr/>
          <p:nvPr/>
        </p:nvCxnSpPr>
        <p:spPr>
          <a:xfrm>
            <a:off x="409125" y="3972200"/>
            <a:ext cx="2707500" cy="0"/>
          </a:xfrm>
          <a:prstGeom prst="straightConnector1">
            <a:avLst/>
          </a:prstGeom>
          <a:noFill/>
          <a:ln cap="flat" cmpd="sng" w="38100">
            <a:solidFill>
              <a:srgbClr val="FFA3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" name="Google Shape;85;p17"/>
          <p:cNvCxnSpPr/>
          <p:nvPr/>
        </p:nvCxnSpPr>
        <p:spPr>
          <a:xfrm>
            <a:off x="1237825" y="3882300"/>
            <a:ext cx="0" cy="1830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" name="Google Shape;86;p17"/>
          <p:cNvCxnSpPr/>
          <p:nvPr/>
        </p:nvCxnSpPr>
        <p:spPr>
          <a:xfrm>
            <a:off x="2580000" y="3880700"/>
            <a:ext cx="0" cy="1830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" name="Google Shape;87;p17"/>
          <p:cNvSpPr/>
          <p:nvPr/>
        </p:nvSpPr>
        <p:spPr>
          <a:xfrm>
            <a:off x="976975" y="2639137"/>
            <a:ext cx="521700" cy="3591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FC3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894625" y="4120250"/>
            <a:ext cx="68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2012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2236800" y="4120250"/>
            <a:ext cx="68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A366"/>
                </a:solidFill>
              </a:rPr>
              <a:t>2014</a:t>
            </a:r>
            <a:endParaRPr>
              <a:solidFill>
                <a:srgbClr val="FFA366"/>
              </a:solidFill>
            </a:endParaRPr>
          </a:p>
        </p:txBody>
      </p:sp>
      <p:sp>
        <p:nvSpPr>
          <p:cNvPr id="90" name="Google Shape;90;p17"/>
          <p:cNvSpPr/>
          <p:nvPr/>
        </p:nvSpPr>
        <p:spPr>
          <a:xfrm>
            <a:off x="2319150" y="2639137"/>
            <a:ext cx="521700" cy="359100"/>
          </a:xfrm>
          <a:prstGeom prst="rect">
            <a:avLst/>
          </a:prstGeom>
          <a:noFill/>
          <a:ln cap="flat" cmpd="sng" w="9525">
            <a:solidFill>
              <a:srgbClr val="FFA3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A366"/>
                </a:solidFill>
              </a:rPr>
              <a:t>FC4</a:t>
            </a:r>
            <a:endParaRPr>
              <a:solidFill>
                <a:srgbClr val="FFA366"/>
              </a:solidFill>
            </a:endParaRPr>
          </a:p>
        </p:txBody>
      </p:sp>
      <p:cxnSp>
        <p:nvCxnSpPr>
          <p:cNvPr id="91" name="Google Shape;91;p17"/>
          <p:cNvCxnSpPr>
            <a:endCxn id="90" idx="2"/>
          </p:cNvCxnSpPr>
          <p:nvPr/>
        </p:nvCxnSpPr>
        <p:spPr>
          <a:xfrm rot="10800000">
            <a:off x="2580000" y="2998237"/>
            <a:ext cx="0" cy="8676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diamond"/>
            <a:tailEnd len="med" w="med" type="diamond"/>
          </a:ln>
        </p:spPr>
      </p:cxnSp>
      <p:cxnSp>
        <p:nvCxnSpPr>
          <p:cNvPr id="92" name="Google Shape;92;p17"/>
          <p:cNvCxnSpPr>
            <a:endCxn id="87" idx="2"/>
          </p:cNvCxnSpPr>
          <p:nvPr/>
        </p:nvCxnSpPr>
        <p:spPr>
          <a:xfrm rot="10800000">
            <a:off x="1237825" y="2998237"/>
            <a:ext cx="0" cy="8604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diamond"/>
            <a:tailEnd len="med" w="med" type="diamond"/>
          </a:ln>
        </p:spPr>
      </p:cxnSp>
      <p:cxnSp>
        <p:nvCxnSpPr>
          <p:cNvPr id="93" name="Google Shape;93;p17"/>
          <p:cNvCxnSpPr>
            <a:stCxn id="83" idx="2"/>
          </p:cNvCxnSpPr>
          <p:nvPr/>
        </p:nvCxnSpPr>
        <p:spPr>
          <a:xfrm flipH="1" rot="-5400000">
            <a:off x="1179275" y="2414425"/>
            <a:ext cx="2090700" cy="717000"/>
          </a:xfrm>
          <a:prstGeom prst="bentConnector3">
            <a:avLst>
              <a:gd fmla="val 80737" name="adj1"/>
            </a:avLst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" name="Google Shape;94;p17"/>
          <p:cNvCxnSpPr/>
          <p:nvPr/>
        </p:nvCxnSpPr>
        <p:spPr>
          <a:xfrm>
            <a:off x="351425" y="1682600"/>
            <a:ext cx="302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 Vertex Fetch</a:t>
            </a:r>
            <a:endParaRPr/>
          </a:p>
        </p:txBody>
      </p:sp>
      <p:sp>
        <p:nvSpPr>
          <p:cNvPr id="515" name="Google Shape;515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Decoupling the Vertex Format from the format the shader expects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Using Programmable Vertex Pulling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 Shader only needs to to know Position + Normal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Doesn’t care if it has two set of normals, tangent space or anything else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Each Model exposes a Structured Buffer View onto the data streams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The C++ logic can query the mesh and bind these for the outline shaders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If it gets applied to an object that doesn’t offer the views a dummy stream will be bound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► Designed for reduced shader variation count but proved to be a very flexible architecture as a side effect</a:t>
            </a:r>
            <a:endParaRPr/>
          </a:p>
        </p:txBody>
      </p:sp>
      <p:pic>
        <p:nvPicPr>
          <p:cNvPr id="516" name="Google Shape;51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ShaderID in the engine maps to a PSO!</a:t>
            </a:r>
            <a:endParaRPr/>
          </a:p>
        </p:txBody>
      </p:sp>
      <p:sp>
        <p:nvSpPr>
          <p:cNvPr id="522" name="Google Shape;522;p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This was a great amount of work, we are grateful we broke this work down over multiple games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 runtime is super simple, most cases will never need to deal with render state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All state is managed centrally in a couple of common header files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Shaders own the whole state in a single place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No more state leaking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Really worth the effort and an engine architecture is better if designed for it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Large AAA games can do it, we proved that!</a:t>
            </a:r>
            <a:endParaRPr/>
          </a:p>
        </p:txBody>
      </p:sp>
      <p:pic>
        <p:nvPicPr>
          <p:cNvPr id="523" name="Google Shape;52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64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Fine-tuning User Experience</a:t>
            </a:r>
            <a:endParaRPr/>
          </a:p>
        </p:txBody>
      </p:sp>
      <p:pic>
        <p:nvPicPr>
          <p:cNvPr id="529" name="Google Shape;52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Shader Pre-compilation Process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all the runtime side of things in-place, but how to improve the first start </a:t>
            </a:r>
            <a:r>
              <a:rPr lang="en"/>
              <a:t>experience</a:t>
            </a:r>
            <a:r>
              <a:rPr lang="en"/>
              <a:t>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We have a couple of more techniques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Collecting runtime PSO usage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Compiling Shaders on first load</a:t>
            </a:r>
            <a:endParaRPr/>
          </a:p>
        </p:txBody>
      </p:sp>
      <p:pic>
        <p:nvPicPr>
          <p:cNvPr id="536" name="Google Shape;53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Collecting PSO Usage</a:t>
            </a:r>
            <a:endParaRPr/>
          </a:p>
        </p:txBody>
      </p:sp>
      <p:sp>
        <p:nvSpPr>
          <p:cNvPr id="542" name="Google Shape;542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Large amount of Variations that could be used, but most aren’t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Each run connected to a database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Track what kind of shaders are used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Consolidated all runs into a single set of PSOs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Final list of the ~10k “most used” PSOs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Some forced shaders added manually (e.g. copy shaders, clear shaders)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All shaders are compiled on boot of the game and are ready by the time main menu loads</a:t>
            </a:r>
            <a:endParaRPr/>
          </a:p>
        </p:txBody>
      </p:sp>
      <p:pic>
        <p:nvPicPr>
          <p:cNvPr id="543" name="Google Shape;54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Priming during loading screens</a:t>
            </a:r>
            <a:endParaRPr/>
          </a:p>
        </p:txBody>
      </p:sp>
      <p:sp>
        <p:nvSpPr>
          <p:cNvPr id="549" name="Google Shape;549;p67"/>
          <p:cNvSpPr txBox="1"/>
          <p:nvPr>
            <p:ph idx="1" type="body"/>
          </p:nvPr>
        </p:nvSpPr>
        <p:spPr>
          <a:xfrm>
            <a:off x="311700" y="1152475"/>
            <a:ext cx="8520600" cy="375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second part happens during each loading screen</a:t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At the end of the loading process, </a:t>
            </a:r>
            <a:r>
              <a:rPr lang="en" sz="1600"/>
              <a:t>don’t immediately hide the loading screen even when </a:t>
            </a:r>
            <a:r>
              <a:rPr lang="en" sz="1600"/>
              <a:t>the player is loaded into the world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Render the world behind the loading screen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Spinning the character around itself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This primes</a:t>
            </a:r>
            <a:r>
              <a:rPr lang="en" sz="1600"/>
              <a:t> the virtual textures and shader variations</a:t>
            </a:r>
            <a:endParaRPr sz="16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600"/>
              <a:t>Remove the loading screen only once both parts are done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► This way we can be sure all shaders for the new location and virtual textures are ready before the player can see them</a:t>
            </a:r>
            <a:endParaRPr/>
          </a:p>
        </p:txBody>
      </p:sp>
      <p:pic>
        <p:nvPicPr>
          <p:cNvPr id="550" name="Google Shape;55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8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pic>
        <p:nvPicPr>
          <p:cNvPr id="556" name="Google Shape;55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Learned</a:t>
            </a:r>
            <a:endParaRPr/>
          </a:p>
        </p:txBody>
      </p:sp>
      <p:sp>
        <p:nvSpPr>
          <p:cNvPr id="562" name="Google Shape;562;p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When major technology change is required, </a:t>
            </a:r>
            <a:r>
              <a:rPr lang="en"/>
              <a:t>identify</a:t>
            </a:r>
            <a:r>
              <a:rPr lang="en"/>
              <a:t> and tackle the architectural changes needed first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Start setting up the supporting systems early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See </a:t>
            </a:r>
            <a:r>
              <a:rPr lang="en"/>
              <a:t>restrictions</a:t>
            </a:r>
            <a:r>
              <a:rPr lang="en"/>
              <a:t> as an opportunity for better design, not annoyances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Use iterative design process, each step gets closer to a shippable solution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AutoNum type="arabicPeriod"/>
            </a:pPr>
            <a:r>
              <a:rPr lang="en"/>
              <a:t>Think long term, don’t limit yourself to current project timeframe</a:t>
            </a:r>
            <a:endParaRPr/>
          </a:p>
        </p:txBody>
      </p:sp>
      <p:pic>
        <p:nvPicPr>
          <p:cNvPr id="563" name="Google Shape;56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569" name="Google Shape;569;p70"/>
          <p:cNvSpPr txBox="1"/>
          <p:nvPr>
            <p:ph idx="1" type="body"/>
          </p:nvPr>
        </p:nvSpPr>
        <p:spPr>
          <a:xfrm>
            <a:off x="311700" y="1152475"/>
            <a:ext cx="8520600" cy="14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Special thanks to all members of 3D </a:t>
            </a:r>
            <a:r>
              <a:rPr lang="en"/>
              <a:t>graphics</a:t>
            </a:r>
            <a:r>
              <a:rPr lang="en"/>
              <a:t> team who contributed over the years to make Far Cry games possible.</a:t>
            </a:r>
            <a:endParaRPr/>
          </a:p>
        </p:txBody>
      </p:sp>
      <p:pic>
        <p:nvPicPr>
          <p:cNvPr id="570" name="Google Shape;57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&amp; Questions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Far Cry 6 + D3D12 support</a:t>
            </a:r>
            <a:endParaRPr/>
          </a:p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153275" y="1237375"/>
            <a:ext cx="3425700" cy="4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D3D12 Announcement </a:t>
            </a:r>
            <a:r>
              <a:rPr lang="en">
                <a:solidFill>
                  <a:schemeClr val="accent4"/>
                </a:solidFill>
              </a:rPr>
              <a:t>2014</a:t>
            </a:r>
            <a:endParaRPr>
              <a:solidFill>
                <a:schemeClr val="accent4"/>
              </a:solidFill>
            </a:endParaRPr>
          </a:p>
        </p:txBody>
      </p:sp>
      <p:cxnSp>
        <p:nvCxnSpPr>
          <p:cNvPr id="102" name="Google Shape;102;p18"/>
          <p:cNvCxnSpPr/>
          <p:nvPr/>
        </p:nvCxnSpPr>
        <p:spPr>
          <a:xfrm>
            <a:off x="409125" y="3972200"/>
            <a:ext cx="8156400" cy="0"/>
          </a:xfrm>
          <a:prstGeom prst="straightConnector1">
            <a:avLst/>
          </a:prstGeom>
          <a:noFill/>
          <a:ln cap="flat" cmpd="sng" w="38100">
            <a:solidFill>
              <a:srgbClr val="FFA3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3" name="Google Shape;103;p18"/>
          <p:cNvCxnSpPr/>
          <p:nvPr/>
        </p:nvCxnSpPr>
        <p:spPr>
          <a:xfrm>
            <a:off x="1237825" y="3882300"/>
            <a:ext cx="0" cy="1830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4" name="Google Shape;104;p18"/>
          <p:cNvCxnSpPr/>
          <p:nvPr/>
        </p:nvCxnSpPr>
        <p:spPr>
          <a:xfrm>
            <a:off x="2580000" y="3880700"/>
            <a:ext cx="0" cy="1830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5" name="Google Shape;105;p18"/>
          <p:cNvCxnSpPr/>
          <p:nvPr/>
        </p:nvCxnSpPr>
        <p:spPr>
          <a:xfrm>
            <a:off x="3922175" y="3882300"/>
            <a:ext cx="0" cy="1830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" name="Google Shape;106;p18"/>
          <p:cNvCxnSpPr/>
          <p:nvPr/>
        </p:nvCxnSpPr>
        <p:spPr>
          <a:xfrm>
            <a:off x="5264350" y="3880700"/>
            <a:ext cx="0" cy="1830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" name="Google Shape;107;p18"/>
          <p:cNvCxnSpPr/>
          <p:nvPr/>
        </p:nvCxnSpPr>
        <p:spPr>
          <a:xfrm>
            <a:off x="7204300" y="3880700"/>
            <a:ext cx="0" cy="1830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8" name="Google Shape;108;p18"/>
          <p:cNvSpPr/>
          <p:nvPr/>
        </p:nvSpPr>
        <p:spPr>
          <a:xfrm>
            <a:off x="976975" y="2639137"/>
            <a:ext cx="521700" cy="3591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FC3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09" name="Google Shape;109;p18"/>
          <p:cNvSpPr/>
          <p:nvPr/>
        </p:nvSpPr>
        <p:spPr>
          <a:xfrm>
            <a:off x="3427925" y="2639137"/>
            <a:ext cx="988500" cy="3591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FC Primal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10" name="Google Shape;110;p18"/>
          <p:cNvSpPr/>
          <p:nvPr/>
        </p:nvSpPr>
        <p:spPr>
          <a:xfrm>
            <a:off x="4644150" y="2639137"/>
            <a:ext cx="521700" cy="3591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FC5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11" name="Google Shape;111;p18"/>
          <p:cNvSpPr/>
          <p:nvPr/>
        </p:nvSpPr>
        <p:spPr>
          <a:xfrm>
            <a:off x="6943450" y="2639137"/>
            <a:ext cx="521700" cy="359100"/>
          </a:xfrm>
          <a:prstGeom prst="rect">
            <a:avLst/>
          </a:prstGeom>
          <a:noFill/>
          <a:ln cap="flat" cmpd="sng" w="9525">
            <a:solidFill>
              <a:srgbClr val="FFA3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A366"/>
                </a:solidFill>
              </a:rPr>
              <a:t>FC6</a:t>
            </a:r>
            <a:endParaRPr>
              <a:solidFill>
                <a:srgbClr val="FFA366"/>
              </a:solidFill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894625" y="4120250"/>
            <a:ext cx="68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2012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2236800" y="4120250"/>
            <a:ext cx="68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A366"/>
                </a:solidFill>
              </a:rPr>
              <a:t>2014</a:t>
            </a:r>
            <a:endParaRPr>
              <a:solidFill>
                <a:srgbClr val="FFA366"/>
              </a:solidFill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3578975" y="4120250"/>
            <a:ext cx="68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2016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4921150" y="4120250"/>
            <a:ext cx="68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2018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6861100" y="4120250"/>
            <a:ext cx="68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A366"/>
                </a:solidFill>
              </a:rPr>
              <a:t>2021</a:t>
            </a:r>
            <a:endParaRPr>
              <a:solidFill>
                <a:srgbClr val="FFA366"/>
              </a:solidFill>
            </a:endParaRPr>
          </a:p>
        </p:txBody>
      </p:sp>
      <p:sp>
        <p:nvSpPr>
          <p:cNvPr id="117" name="Google Shape;117;p18"/>
          <p:cNvSpPr/>
          <p:nvPr/>
        </p:nvSpPr>
        <p:spPr>
          <a:xfrm>
            <a:off x="2319150" y="2639137"/>
            <a:ext cx="521700" cy="359100"/>
          </a:xfrm>
          <a:prstGeom prst="rect">
            <a:avLst/>
          </a:prstGeom>
          <a:noFill/>
          <a:ln cap="flat" cmpd="sng" w="9525">
            <a:solidFill>
              <a:srgbClr val="FFA3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A366"/>
                </a:solidFill>
              </a:rPr>
              <a:t>FC4</a:t>
            </a:r>
            <a:endParaRPr>
              <a:solidFill>
                <a:srgbClr val="FFA366"/>
              </a:solidFill>
            </a:endParaRPr>
          </a:p>
        </p:txBody>
      </p:sp>
      <p:cxnSp>
        <p:nvCxnSpPr>
          <p:cNvPr id="118" name="Google Shape;118;p18"/>
          <p:cNvCxnSpPr>
            <a:endCxn id="117" idx="2"/>
          </p:cNvCxnSpPr>
          <p:nvPr/>
        </p:nvCxnSpPr>
        <p:spPr>
          <a:xfrm rot="10800000">
            <a:off x="2580000" y="2998237"/>
            <a:ext cx="0" cy="8676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diamond"/>
            <a:tailEnd len="med" w="med" type="diamond"/>
          </a:ln>
        </p:spPr>
      </p:cxnSp>
      <p:cxnSp>
        <p:nvCxnSpPr>
          <p:cNvPr id="119" name="Google Shape;119;p18"/>
          <p:cNvCxnSpPr>
            <a:endCxn id="111" idx="2"/>
          </p:cNvCxnSpPr>
          <p:nvPr/>
        </p:nvCxnSpPr>
        <p:spPr>
          <a:xfrm rot="10800000">
            <a:off x="7204300" y="2998237"/>
            <a:ext cx="0" cy="8676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diamond"/>
            <a:tailEnd len="med" w="med" type="diamond"/>
          </a:ln>
        </p:spPr>
      </p:cxnSp>
      <p:cxnSp>
        <p:nvCxnSpPr>
          <p:cNvPr id="120" name="Google Shape;120;p18"/>
          <p:cNvCxnSpPr>
            <a:endCxn id="108" idx="2"/>
          </p:cNvCxnSpPr>
          <p:nvPr/>
        </p:nvCxnSpPr>
        <p:spPr>
          <a:xfrm rot="10800000">
            <a:off x="1237825" y="2998237"/>
            <a:ext cx="0" cy="8604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diamond"/>
            <a:tailEnd len="med" w="med" type="diamond"/>
          </a:ln>
        </p:spPr>
      </p:cxnSp>
      <p:cxnSp>
        <p:nvCxnSpPr>
          <p:cNvPr id="121" name="Google Shape;121;p18"/>
          <p:cNvCxnSpPr>
            <a:endCxn id="109" idx="2"/>
          </p:cNvCxnSpPr>
          <p:nvPr/>
        </p:nvCxnSpPr>
        <p:spPr>
          <a:xfrm rot="10800000">
            <a:off x="3922175" y="2998237"/>
            <a:ext cx="0" cy="8604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diamond"/>
            <a:tailEnd len="med" w="med" type="diamond"/>
          </a:ln>
        </p:spPr>
      </p:cxnSp>
      <p:sp>
        <p:nvSpPr>
          <p:cNvPr id="122" name="Google Shape;122;p18"/>
          <p:cNvSpPr txBox="1"/>
          <p:nvPr>
            <p:ph idx="1" type="body"/>
          </p:nvPr>
        </p:nvSpPr>
        <p:spPr>
          <a:xfrm>
            <a:off x="6362000" y="1237375"/>
            <a:ext cx="2908800" cy="4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D3D12 Support </a:t>
            </a:r>
            <a:r>
              <a:rPr lang="en">
                <a:solidFill>
                  <a:schemeClr val="accent4"/>
                </a:solidFill>
              </a:rPr>
              <a:t>2021</a:t>
            </a:r>
            <a:endParaRPr>
              <a:solidFill>
                <a:schemeClr val="accent4"/>
              </a:solidFill>
            </a:endParaRPr>
          </a:p>
        </p:txBody>
      </p:sp>
      <p:cxnSp>
        <p:nvCxnSpPr>
          <p:cNvPr id="123" name="Google Shape;123;p18"/>
          <p:cNvCxnSpPr>
            <a:stCxn id="101" idx="2"/>
          </p:cNvCxnSpPr>
          <p:nvPr/>
        </p:nvCxnSpPr>
        <p:spPr>
          <a:xfrm flipH="1" rot="-5400000">
            <a:off x="1179275" y="2414425"/>
            <a:ext cx="2090700" cy="717000"/>
          </a:xfrm>
          <a:prstGeom prst="bentConnector3">
            <a:avLst>
              <a:gd fmla="val 80737" name="adj1"/>
            </a:avLst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4" name="Google Shape;124;p18"/>
          <p:cNvCxnSpPr>
            <a:stCxn id="122" idx="2"/>
          </p:cNvCxnSpPr>
          <p:nvPr/>
        </p:nvCxnSpPr>
        <p:spPr>
          <a:xfrm rot="5400000">
            <a:off x="6457400" y="2470675"/>
            <a:ext cx="2102100" cy="615900"/>
          </a:xfrm>
          <a:prstGeom prst="bentConnector3">
            <a:avLst>
              <a:gd fmla="val 80597" name="adj1"/>
            </a:avLst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5" name="Google Shape;125;p18"/>
          <p:cNvCxnSpPr/>
          <p:nvPr/>
        </p:nvCxnSpPr>
        <p:spPr>
          <a:xfrm>
            <a:off x="351425" y="1682600"/>
            <a:ext cx="302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" name="Google Shape;126;p18"/>
          <p:cNvCxnSpPr/>
          <p:nvPr/>
        </p:nvCxnSpPr>
        <p:spPr>
          <a:xfrm>
            <a:off x="6657800" y="1679425"/>
            <a:ext cx="23172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p18"/>
          <p:cNvCxnSpPr/>
          <p:nvPr/>
        </p:nvCxnSpPr>
        <p:spPr>
          <a:xfrm>
            <a:off x="5915275" y="3882300"/>
            <a:ext cx="0" cy="1830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9" name="Google Shape;129;p18"/>
          <p:cNvSpPr txBox="1"/>
          <p:nvPr/>
        </p:nvSpPr>
        <p:spPr>
          <a:xfrm>
            <a:off x="5572075" y="4120250"/>
            <a:ext cx="68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2019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130" name="Google Shape;130;p18"/>
          <p:cNvCxnSpPr/>
          <p:nvPr/>
        </p:nvCxnSpPr>
        <p:spPr>
          <a:xfrm flipH="1" rot="-5400000">
            <a:off x="4649800" y="3248887"/>
            <a:ext cx="862800" cy="366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diamond"/>
            <a:tailEnd len="med" w="med" type="diamond"/>
          </a:ln>
        </p:spPr>
      </p:cxnSp>
      <p:cxnSp>
        <p:nvCxnSpPr>
          <p:cNvPr id="131" name="Google Shape;131;p18"/>
          <p:cNvCxnSpPr>
            <a:stCxn id="132" idx="2"/>
          </p:cNvCxnSpPr>
          <p:nvPr/>
        </p:nvCxnSpPr>
        <p:spPr>
          <a:xfrm rot="5400000">
            <a:off x="5538049" y="3375475"/>
            <a:ext cx="878400" cy="123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diamond"/>
            <a:tailEnd len="med" w="med" type="diamond"/>
          </a:ln>
        </p:spPr>
      </p:cxnSp>
      <p:sp>
        <p:nvSpPr>
          <p:cNvPr id="132" name="Google Shape;132;p18"/>
          <p:cNvSpPr/>
          <p:nvPr/>
        </p:nvSpPr>
        <p:spPr>
          <a:xfrm>
            <a:off x="5348899" y="2639125"/>
            <a:ext cx="1380600" cy="3591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FC New Dawn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</a:t>
            </a:r>
            <a:endParaRPr/>
          </a:p>
        </p:txBody>
      </p:sp>
      <p:sp>
        <p:nvSpPr>
          <p:cNvPr id="581" name="Google Shape;581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Advanced Graphics Summit: 'Marvel's Spider-Man' Remastered: A PC Postmortem - </a:t>
            </a:r>
            <a:r>
              <a:rPr lang="en" u="sng">
                <a:solidFill>
                  <a:schemeClr val="hlink"/>
                </a:solidFill>
                <a:hlinkClick r:id="rId3"/>
              </a:rPr>
              <a:t>gdcvault - video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Challenges of Rendering an Open World in Far Cry 5 - </a:t>
            </a:r>
            <a:r>
              <a:rPr lang="en" u="sng">
                <a:solidFill>
                  <a:schemeClr val="hlink"/>
                </a:solidFill>
                <a:hlinkClick r:id="rId4"/>
              </a:rPr>
              <a:t>advances.realtimerendering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OpenGL Insights - </a:t>
            </a:r>
            <a:r>
              <a:rPr lang="en" u="sng">
                <a:solidFill>
                  <a:schemeClr val="hlink"/>
                </a:solidFill>
                <a:hlinkClick r:id="rId5"/>
              </a:rPr>
              <a:t>Programmable Vertex Pulling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UE5 Release Notes - </a:t>
            </a:r>
            <a:r>
              <a:rPr lang="en" u="sng">
                <a:solidFill>
                  <a:schemeClr val="hlink"/>
                </a:solidFill>
                <a:hlinkClick r:id="rId6"/>
              </a:rPr>
              <a:t>unreal engine 5.2 release notes</a:t>
            </a:r>
            <a:r>
              <a:rPr lang="en"/>
              <a:t> </a:t>
            </a:r>
            <a:endParaRPr/>
          </a:p>
        </p:txBody>
      </p:sp>
      <p:pic>
        <p:nvPicPr>
          <p:cNvPr id="582" name="Google Shape;582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3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 Slides</a:t>
            </a:r>
            <a:endParaRPr/>
          </a:p>
        </p:txBody>
      </p:sp>
      <p:pic>
        <p:nvPicPr>
          <p:cNvPr id="588" name="Google Shape;58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Interesting Edge Cases</a:t>
            </a:r>
            <a:endParaRPr/>
          </a:p>
        </p:txBody>
      </p:sp>
      <p:sp>
        <p:nvSpPr>
          <p:cNvPr id="594" name="Google Shape;594;p74"/>
          <p:cNvSpPr txBox="1"/>
          <p:nvPr>
            <p:ph idx="1" type="body"/>
          </p:nvPr>
        </p:nvSpPr>
        <p:spPr>
          <a:xfrm>
            <a:off x="311700" y="1152475"/>
            <a:ext cx="8520600" cy="9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Hard to debug issues</a:t>
            </a:r>
            <a:endParaRPr/>
          </a:p>
        </p:txBody>
      </p:sp>
      <p:pic>
        <p:nvPicPr>
          <p:cNvPr id="595" name="Google Shape;595;p74"/>
          <p:cNvPicPr preferRelativeResize="0"/>
          <p:nvPr/>
        </p:nvPicPr>
        <p:blipFill rotWithShape="1">
          <a:blip r:embed="rId3">
            <a:alphaModFix/>
          </a:blip>
          <a:srcRect b="0" l="3947" r="0" t="0"/>
          <a:stretch/>
        </p:blipFill>
        <p:spPr>
          <a:xfrm>
            <a:off x="551325" y="1666375"/>
            <a:ext cx="3197626" cy="181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4674" y="1676913"/>
            <a:ext cx="3197628" cy="18107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7" name="Google Shape;597;p74"/>
          <p:cNvCxnSpPr/>
          <p:nvPr/>
        </p:nvCxnSpPr>
        <p:spPr>
          <a:xfrm>
            <a:off x="567700" y="1680475"/>
            <a:ext cx="3191100" cy="18036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8" name="Google Shape;598;p74"/>
          <p:cNvCxnSpPr/>
          <p:nvPr/>
        </p:nvCxnSpPr>
        <p:spPr>
          <a:xfrm flipH="1" rot="10800000">
            <a:off x="4284100" y="1690500"/>
            <a:ext cx="3201000" cy="18135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9" name="Google Shape;599;p74"/>
          <p:cNvSpPr txBox="1"/>
          <p:nvPr>
            <p:ph idx="1" type="body"/>
          </p:nvPr>
        </p:nvSpPr>
        <p:spPr>
          <a:xfrm>
            <a:off x="311700" y="3532325"/>
            <a:ext cx="8520600" cy="14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Inspecting captures and pixel history does not yield relevant information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What is common? Triangular portion of the image corrupted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Wrong pipeline state. Triangle list vs. quads</a:t>
            </a:r>
            <a:endParaRPr/>
          </a:p>
        </p:txBody>
      </p:sp>
      <p:pic>
        <p:nvPicPr>
          <p:cNvPr id="600" name="Google Shape;600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Switching</a:t>
            </a:r>
            <a:endParaRPr/>
          </a:p>
        </p:txBody>
      </p:sp>
      <p:sp>
        <p:nvSpPr>
          <p:cNvPr id="606" name="Google Shape;606;p7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Once we were sure enough that we had caught all cases we swapped over to validation, but </a:t>
            </a:r>
            <a:r>
              <a:rPr lang="en"/>
              <a:t>preferring</a:t>
            </a:r>
            <a:r>
              <a:rPr lang="en"/>
              <a:t> state from disk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This revealed a good more chunks of test cases, especially related to swapping between HDR outputs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07" name="Google Shape;60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it take so long?</a:t>
            </a:r>
            <a:endParaRPr/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594" y="1152475"/>
            <a:ext cx="8244807" cy="341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Far Cry Code Challenges</a:t>
            </a:r>
            <a:endParaRPr/>
          </a:p>
        </p:txBody>
      </p:sp>
      <p:sp>
        <p:nvSpPr>
          <p:cNvPr id="145" name="Google Shape;145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Aimed at D3D11 level architecture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Dynamic states, set from code, combined just before the draw call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Art is free to arbitrarily apply shaders to all kind of meshes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But front-end system also in need of upgrade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Terrain, Water, GI, Sky ….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Updating to physical based lighting …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need to achieve</a:t>
            </a:r>
            <a:endParaRPr/>
          </a:p>
        </p:txBody>
      </p:sp>
      <p:sp>
        <p:nvSpPr>
          <p:cNvPr id="152" name="Google Shape;152;p21"/>
          <p:cNvSpPr txBox="1"/>
          <p:nvPr>
            <p:ph idx="1" type="body"/>
          </p:nvPr>
        </p:nvSpPr>
        <p:spPr>
          <a:xfrm>
            <a:off x="311700" y="1152475"/>
            <a:ext cx="8520600" cy="332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 the backend for new APIs</a:t>
            </a:r>
            <a:endParaRPr/>
          </a:p>
          <a:p>
            <a:pPr indent="45720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+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</a:t>
            </a:r>
            <a:r>
              <a:rPr lang="en"/>
              <a:t>evelop new features</a:t>
            </a:r>
            <a:endParaRPr/>
          </a:p>
          <a:p>
            <a:pPr indent="45720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+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Keep shipping on a regular </a:t>
            </a:r>
            <a:r>
              <a:rPr lang="en"/>
              <a:t>schedule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4000" y="1275475"/>
            <a:ext cx="3935425" cy="2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6200" y="70925"/>
            <a:ext cx="529700" cy="5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