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6"/>
  </p:notesMasterIdLst>
  <p:handoutMasterIdLst>
    <p:handoutMasterId r:id="rId37"/>
  </p:handoutMasterIdLst>
  <p:sldIdLst>
    <p:sldId id="256" r:id="rId5"/>
    <p:sldId id="277" r:id="rId6"/>
    <p:sldId id="269" r:id="rId7"/>
    <p:sldId id="286" r:id="rId8"/>
    <p:sldId id="274" r:id="rId9"/>
    <p:sldId id="279" r:id="rId10"/>
    <p:sldId id="287" r:id="rId11"/>
    <p:sldId id="275" r:id="rId12"/>
    <p:sldId id="284" r:id="rId13"/>
    <p:sldId id="283" r:id="rId14"/>
    <p:sldId id="276" r:id="rId15"/>
    <p:sldId id="294" r:id="rId16"/>
    <p:sldId id="285" r:id="rId17"/>
    <p:sldId id="293" r:id="rId18"/>
    <p:sldId id="289" r:id="rId19"/>
    <p:sldId id="290" r:id="rId20"/>
    <p:sldId id="291" r:id="rId21"/>
    <p:sldId id="296" r:id="rId22"/>
    <p:sldId id="309" r:id="rId23"/>
    <p:sldId id="308" r:id="rId24"/>
    <p:sldId id="295" r:id="rId25"/>
    <p:sldId id="298" r:id="rId26"/>
    <p:sldId id="297" r:id="rId27"/>
    <p:sldId id="299" r:id="rId28"/>
    <p:sldId id="300" r:id="rId29"/>
    <p:sldId id="301" r:id="rId30"/>
    <p:sldId id="303" r:id="rId31"/>
    <p:sldId id="302" r:id="rId32"/>
    <p:sldId id="304" r:id="rId33"/>
    <p:sldId id="305" r:id="rId34"/>
    <p:sldId id="30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9009"/>
    <a:srgbClr val="954ECA"/>
    <a:srgbClr val="1A1D21"/>
    <a:srgbClr val="73B51D"/>
    <a:srgbClr val="365B05"/>
    <a:srgbClr val="487012"/>
    <a:srgbClr val="2E490B"/>
    <a:srgbClr val="35530D"/>
    <a:srgbClr val="223509"/>
    <a:srgbClr val="283E0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DCFC55-B465-46C9-A3CB-CD592F6100EA}" v="706" dt="2024-05-30T08:14:40.6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311" autoAdjust="0"/>
  </p:normalViewPr>
  <p:slideViewPr>
    <p:cSldViewPr snapToGrid="0">
      <p:cViewPr varScale="1">
        <p:scale>
          <a:sx n="102" d="100"/>
          <a:sy n="102" d="100"/>
        </p:scale>
        <p:origin x="3948" y="72"/>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7F456E-01A6-4013-ACA5-F5492591A2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84983A3-9B9B-4D61-97C9-B9E239A315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32FC-4BD9-442A-A8C6-51598C909FE3}" type="datetimeFigureOut">
              <a:rPr lang="en-US" smtClean="0"/>
              <a:t>6/5/2024</a:t>
            </a:fld>
            <a:endParaRPr lang="en-US"/>
          </a:p>
        </p:txBody>
      </p:sp>
      <p:sp>
        <p:nvSpPr>
          <p:cNvPr id="4" name="Footer Placeholder 3">
            <a:extLst>
              <a:ext uri="{FF2B5EF4-FFF2-40B4-BE49-F238E27FC236}">
                <a16:creationId xmlns:a16="http://schemas.microsoft.com/office/drawing/2014/main" id="{5EEABE74-7A97-4D17-8390-42ADD25C33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2C1DBD-1052-425E-BF3C-983304BED5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EFA9E-C190-4F5C-8394-BD5F1CD55C02}" type="slidenum">
              <a:rPr lang="en-US" smtClean="0"/>
              <a:t>‹#›</a:t>
            </a:fld>
            <a:endParaRPr lang="en-US"/>
          </a:p>
        </p:txBody>
      </p:sp>
    </p:spTree>
    <p:extLst>
      <p:ext uri="{BB962C8B-B14F-4D97-AF65-F5344CB8AC3E}">
        <p14:creationId xmlns:p14="http://schemas.microsoft.com/office/powerpoint/2010/main" val="2324801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371FA-A98D-41E8-93F4-09945841298A}" type="datetimeFigureOut">
              <a:rPr lang="en-US" smtClean="0"/>
              <a:t>6/5/2024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89C57-55D7-40A4-A101-E74FAC7A092B}" type="slidenum">
              <a:rPr lang="en-US" smtClean="0"/>
              <a:t>‹#›</a:t>
            </a:fld>
            <a:endParaRPr lang="en-US"/>
          </a:p>
        </p:txBody>
      </p:sp>
    </p:spTree>
    <p:extLst>
      <p:ext uri="{BB962C8B-B14F-4D97-AF65-F5344CB8AC3E}">
        <p14:creationId xmlns:p14="http://schemas.microsoft.com/office/powerpoint/2010/main" val="283990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Hi, I’m Simon Eschbach from Sledgehammer Games Melbourne.  Today I’m going to be talking to you about Optimizing the UIs CPU bound framerate in Call of Duty</a:t>
            </a:r>
          </a:p>
          <a:p>
            <a:endParaRPr lang="en-AU" dirty="0"/>
          </a:p>
          <a:p>
            <a:r>
              <a:rPr lang="en-AU" dirty="0"/>
              <a:t>Also known as……   </a:t>
            </a:r>
          </a:p>
          <a:p>
            <a:endParaRPr lang="en-AU" dirty="0"/>
          </a:p>
          <a:p>
            <a:r>
              <a:rPr lang="en-AU" b="1" dirty="0"/>
              <a:t>[CLICK] </a:t>
            </a:r>
            <a:r>
              <a:rPr lang="en-AU" dirty="0"/>
              <a:t>Operation UI Code</a:t>
            </a:r>
          </a:p>
        </p:txBody>
      </p:sp>
      <p:sp>
        <p:nvSpPr>
          <p:cNvPr id="4" name="Slide Number Placeholder 3"/>
          <p:cNvSpPr>
            <a:spLocks noGrp="1"/>
          </p:cNvSpPr>
          <p:nvPr>
            <p:ph type="sldNum" sz="quarter" idx="5"/>
          </p:nvPr>
        </p:nvSpPr>
        <p:spPr/>
        <p:txBody>
          <a:bodyPr/>
          <a:lstStyle/>
          <a:p>
            <a:fld id="{22289C57-55D7-40A4-A101-E74FAC7A092B}" type="slidenum">
              <a:rPr lang="en-US" smtClean="0"/>
              <a:t>1</a:t>
            </a:fld>
            <a:endParaRPr lang="en-US"/>
          </a:p>
        </p:txBody>
      </p:sp>
    </p:spTree>
    <p:extLst>
      <p:ext uri="{BB962C8B-B14F-4D97-AF65-F5344CB8AC3E}">
        <p14:creationId xmlns:p14="http://schemas.microsoft.com/office/powerpoint/2010/main" val="364821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7A3A0-7967-6A07-15C5-BB31C3BA10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72C569-67C1-C0F7-4EE9-61FFAF64A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779203-2B89-9714-F312-C0F64445DB91}"/>
              </a:ext>
            </a:extLst>
          </p:cNvPr>
          <p:cNvSpPr>
            <a:spLocks noGrp="1"/>
          </p:cNvSpPr>
          <p:nvPr>
            <p:ph type="body" idx="1"/>
          </p:nvPr>
        </p:nvSpPr>
        <p:spPr/>
        <p:txBody>
          <a:bodyPr/>
          <a:lstStyle/>
          <a:p>
            <a:r>
              <a:rPr lang="en-AU" dirty="0"/>
              <a:t>Freezing, stuttering, chugging – it doesn’t matter what you call it.  </a:t>
            </a:r>
          </a:p>
          <a:p>
            <a:endParaRPr lang="en-AU" dirty="0"/>
          </a:p>
          <a:p>
            <a:r>
              <a:rPr lang="en-AU" dirty="0"/>
              <a:t>In an FPS the player experience is severely compromised by dropped frames.  </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[PAUSE]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[CLICK]</a:t>
            </a:r>
          </a:p>
          <a:p>
            <a:endParaRPr lang="en-AU" dirty="0"/>
          </a:p>
          <a:p>
            <a:r>
              <a:rPr lang="en-AU" dirty="0"/>
              <a:t>And they make us sad!</a:t>
            </a:r>
          </a:p>
          <a:p>
            <a:endParaRPr lang="en-AU" dirty="0"/>
          </a:p>
          <a:p>
            <a:r>
              <a:rPr lang="en-AU" dirty="0"/>
              <a:t>Well…  </a:t>
            </a:r>
            <a:r>
              <a:rPr lang="en-AU" b="1" dirty="0"/>
              <a:t>[PAUSE]</a:t>
            </a:r>
          </a:p>
          <a:p>
            <a:endParaRPr lang="en-AU" dirty="0"/>
          </a:p>
          <a:p>
            <a:r>
              <a:rPr lang="en-AU" dirty="0"/>
              <a:t>I know they make me sad.</a:t>
            </a:r>
          </a:p>
          <a:p>
            <a:endParaRPr lang="en-AU" dirty="0"/>
          </a:p>
          <a:p>
            <a:r>
              <a:rPr lang="en-AU" dirty="0"/>
              <a:t>When I play a game, I expect it to be PERFECTLY SMOOTH at 60 FPS as a minimum.  </a:t>
            </a:r>
          </a:p>
          <a:p>
            <a:endParaRPr lang="en-AU" dirty="0"/>
          </a:p>
          <a:p>
            <a:r>
              <a:rPr lang="en-AU" dirty="0"/>
              <a:t>I don’t want to see a </a:t>
            </a:r>
            <a:r>
              <a:rPr lang="en-AU" b="1" i="1" dirty="0"/>
              <a:t>single </a:t>
            </a:r>
            <a:r>
              <a:rPr lang="en-AU" dirty="0"/>
              <a:t>stutter.  Not a </a:t>
            </a:r>
            <a:r>
              <a:rPr lang="en-AU" b="1" i="1" dirty="0"/>
              <a:t>single</a:t>
            </a:r>
            <a:r>
              <a:rPr lang="en-AU" dirty="0"/>
              <a:t> dropped frame.</a:t>
            </a:r>
          </a:p>
          <a:p>
            <a:endParaRPr lang="en-AU" dirty="0"/>
          </a:p>
          <a:p>
            <a:r>
              <a:rPr lang="en-AU" dirty="0"/>
              <a:t>Even when using a smart phone, I notice every little bit of lag.  The iPhone keyboard lags sometimes.  I want to profile it so badly.</a:t>
            </a:r>
          </a:p>
          <a:p>
            <a:endParaRPr lang="en-AU" dirty="0"/>
          </a:p>
          <a:p>
            <a:r>
              <a:rPr lang="en-AU" dirty="0"/>
              <a:t>But this is more important than texting my Mum.  </a:t>
            </a:r>
          </a:p>
          <a:p>
            <a:endParaRPr lang="en-AU" dirty="0"/>
          </a:p>
          <a:p>
            <a:r>
              <a:rPr lang="en-AU" dirty="0"/>
              <a:t>This is Call of Duty – and in this game dropped frames can be the difference between getting a kill, or being one.</a:t>
            </a:r>
          </a:p>
          <a:p>
            <a:endParaRPr lang="en-AU" dirty="0"/>
          </a:p>
        </p:txBody>
      </p:sp>
      <p:sp>
        <p:nvSpPr>
          <p:cNvPr id="4" name="Slide Number Placeholder 3">
            <a:extLst>
              <a:ext uri="{FF2B5EF4-FFF2-40B4-BE49-F238E27FC236}">
                <a16:creationId xmlns:a16="http://schemas.microsoft.com/office/drawing/2014/main" id="{B285C41C-5041-DB47-9074-29D87A915C53}"/>
              </a:ext>
            </a:extLst>
          </p:cNvPr>
          <p:cNvSpPr>
            <a:spLocks noGrp="1"/>
          </p:cNvSpPr>
          <p:nvPr>
            <p:ph type="sldNum" sz="quarter" idx="5"/>
          </p:nvPr>
        </p:nvSpPr>
        <p:spPr/>
        <p:txBody>
          <a:bodyPr/>
          <a:lstStyle/>
          <a:p>
            <a:fld id="{22289C57-55D7-40A4-A101-E74FAC7A092B}" type="slidenum">
              <a:rPr lang="en-US" smtClean="0"/>
              <a:t>10</a:t>
            </a:fld>
            <a:endParaRPr lang="en-US"/>
          </a:p>
        </p:txBody>
      </p:sp>
    </p:spTree>
    <p:extLst>
      <p:ext uri="{BB962C8B-B14F-4D97-AF65-F5344CB8AC3E}">
        <p14:creationId xmlns:p14="http://schemas.microsoft.com/office/powerpoint/2010/main" val="821393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2E50A-D8BA-06B1-E77F-D2E7A7B7FF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39101D-F847-7E78-24AA-A1CB8262F4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11BB6D-AC8D-25FC-BAD5-F2C82D84A344}"/>
              </a:ext>
            </a:extLst>
          </p:cNvPr>
          <p:cNvSpPr>
            <a:spLocks noGrp="1"/>
          </p:cNvSpPr>
          <p:nvPr>
            <p:ph type="body" idx="1"/>
          </p:nvPr>
        </p:nvSpPr>
        <p:spPr/>
        <p:txBody>
          <a:bodyPr/>
          <a:lstStyle/>
          <a:p>
            <a:r>
              <a:rPr lang="en-AU" dirty="0"/>
              <a:t>For the purposes of Operation UI Code, I defined stutters one step further.</a:t>
            </a:r>
          </a:p>
          <a:p>
            <a:endParaRPr lang="en-AU" dirty="0"/>
          </a:p>
          <a:p>
            <a:r>
              <a:rPr lang="en-AU" dirty="0"/>
              <a:t>Stall frames.</a:t>
            </a:r>
          </a:p>
          <a:p>
            <a:endParaRPr lang="en-AU" dirty="0"/>
          </a:p>
          <a:p>
            <a:r>
              <a:rPr lang="en-AU" dirty="0"/>
              <a:t>Stalls are perceived as more than a stutter – they’re a flat-out freeze in the gameplay.</a:t>
            </a:r>
          </a:p>
          <a:p>
            <a:endParaRPr lang="en-AU" dirty="0"/>
          </a:p>
          <a:p>
            <a:r>
              <a:rPr lang="en-AU" dirty="0"/>
              <a:t>In our UI system these were often caused by Lua performing emergency garbage collection because of the VM running out of memory.</a:t>
            </a:r>
          </a:p>
          <a:p>
            <a:endParaRPr lang="en-AU" dirty="0"/>
          </a:p>
          <a:p>
            <a:r>
              <a:rPr lang="en-AU" dirty="0"/>
              <a:t>When we had these emergency garbage collections cycles in succession, we experienced stalls in the realm of 500ms up to an entire second.  </a:t>
            </a:r>
          </a:p>
          <a:p>
            <a:endParaRPr lang="en-AU" dirty="0"/>
          </a:p>
          <a:p>
            <a:r>
              <a:rPr lang="en-AU" dirty="0"/>
              <a:t>Such a problem was exhibiting itself frequently during gameplay and destroying the player experience.</a:t>
            </a:r>
          </a:p>
        </p:txBody>
      </p:sp>
      <p:sp>
        <p:nvSpPr>
          <p:cNvPr id="4" name="Slide Number Placeholder 3">
            <a:extLst>
              <a:ext uri="{FF2B5EF4-FFF2-40B4-BE49-F238E27FC236}">
                <a16:creationId xmlns:a16="http://schemas.microsoft.com/office/drawing/2014/main" id="{6C79A501-4F29-97B6-91A4-E2F783B9F0B5}"/>
              </a:ext>
            </a:extLst>
          </p:cNvPr>
          <p:cNvSpPr>
            <a:spLocks noGrp="1"/>
          </p:cNvSpPr>
          <p:nvPr>
            <p:ph type="sldNum" sz="quarter" idx="5"/>
          </p:nvPr>
        </p:nvSpPr>
        <p:spPr/>
        <p:txBody>
          <a:bodyPr/>
          <a:lstStyle/>
          <a:p>
            <a:fld id="{22289C57-55D7-40A4-A101-E74FAC7A092B}" type="slidenum">
              <a:rPr lang="en-US" smtClean="0"/>
              <a:t>11</a:t>
            </a:fld>
            <a:endParaRPr lang="en-US"/>
          </a:p>
        </p:txBody>
      </p:sp>
    </p:spTree>
    <p:extLst>
      <p:ext uri="{BB962C8B-B14F-4D97-AF65-F5344CB8AC3E}">
        <p14:creationId xmlns:p14="http://schemas.microsoft.com/office/powerpoint/2010/main" val="3176929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is one such example.</a:t>
            </a:r>
          </a:p>
          <a:p>
            <a:endParaRPr lang="en-AU" dirty="0"/>
          </a:p>
          <a:p>
            <a:r>
              <a:rPr lang="en-AU" dirty="0"/>
              <a:t>Albeit this was a worst-case example, this is what we were dealing with on the PS4 right up until the wire.</a:t>
            </a:r>
          </a:p>
          <a:p>
            <a:endParaRPr lang="en-AU" dirty="0"/>
          </a:p>
          <a:p>
            <a:r>
              <a:rPr lang="en-AU" dirty="0"/>
              <a:t>This example will stand out in my mind for a long time for reasons I will explain later in this presentation.</a:t>
            </a:r>
          </a:p>
          <a:p>
            <a:endParaRPr lang="en-AU" dirty="0"/>
          </a:p>
          <a:p>
            <a:r>
              <a:rPr lang="en-AU" dirty="0"/>
              <a:t>Once performance has degraded to this point, the game is virtually unplayable.</a:t>
            </a:r>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12</a:t>
            </a:fld>
            <a:endParaRPr lang="en-US"/>
          </a:p>
        </p:txBody>
      </p:sp>
    </p:spTree>
    <p:extLst>
      <p:ext uri="{BB962C8B-B14F-4D97-AF65-F5344CB8AC3E}">
        <p14:creationId xmlns:p14="http://schemas.microsoft.com/office/powerpoint/2010/main" val="1689603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32FA5-FEA2-A4B0-6A7A-2E14692599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87C3DA-206C-67FC-56C8-01855668F8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0ABC29-C84E-6D4C-2B90-8DE9C5F2B803}"/>
              </a:ext>
            </a:extLst>
          </p:cNvPr>
          <p:cNvSpPr>
            <a:spLocks noGrp="1"/>
          </p:cNvSpPr>
          <p:nvPr>
            <p:ph type="body" idx="1"/>
          </p:nvPr>
        </p:nvSpPr>
        <p:spPr/>
        <p:txBody>
          <a:bodyPr/>
          <a:lstStyle/>
          <a:p>
            <a:r>
              <a:rPr lang="en-AU" dirty="0"/>
              <a:t>Hard stalls.</a:t>
            </a:r>
          </a:p>
          <a:p>
            <a:endParaRPr lang="en-AU" dirty="0"/>
          </a:p>
          <a:p>
            <a:r>
              <a:rPr lang="en-AU" dirty="0"/>
              <a:t>These are what can really make players rage.  </a:t>
            </a:r>
          </a:p>
          <a:p>
            <a:endParaRPr lang="en-AU" dirty="0"/>
          </a:p>
          <a:p>
            <a:r>
              <a:rPr lang="en-AU" dirty="0"/>
              <a:t>They might get you killed right towards the pointy end of a game; they are dangerous for both your kill-death ratio,</a:t>
            </a:r>
            <a:endParaRPr lang="en-US" dirty="0"/>
          </a:p>
          <a:p>
            <a:endParaRPr lang="en-US" dirty="0"/>
          </a:p>
          <a:p>
            <a:r>
              <a:rPr lang="en-US" b="1" i="1" dirty="0"/>
              <a:t>[CLICK] </a:t>
            </a:r>
          </a:p>
          <a:p>
            <a:endParaRPr lang="en-US" dirty="0"/>
          </a:p>
          <a:p>
            <a:r>
              <a:rPr lang="en-US" dirty="0"/>
              <a:t>And for televisions.</a:t>
            </a:r>
          </a:p>
          <a:p>
            <a:endParaRPr lang="en-US" dirty="0"/>
          </a:p>
          <a:p>
            <a:r>
              <a:rPr lang="en-US" b="1" i="1" dirty="0"/>
              <a:t>[PAUSE]</a:t>
            </a:r>
          </a:p>
        </p:txBody>
      </p:sp>
      <p:sp>
        <p:nvSpPr>
          <p:cNvPr id="4" name="Slide Number Placeholder 3">
            <a:extLst>
              <a:ext uri="{FF2B5EF4-FFF2-40B4-BE49-F238E27FC236}">
                <a16:creationId xmlns:a16="http://schemas.microsoft.com/office/drawing/2014/main" id="{579C5282-A7A7-7EA2-9449-C13908498670}"/>
              </a:ext>
            </a:extLst>
          </p:cNvPr>
          <p:cNvSpPr>
            <a:spLocks noGrp="1"/>
          </p:cNvSpPr>
          <p:nvPr>
            <p:ph type="sldNum" sz="quarter" idx="5"/>
          </p:nvPr>
        </p:nvSpPr>
        <p:spPr/>
        <p:txBody>
          <a:bodyPr/>
          <a:lstStyle/>
          <a:p>
            <a:fld id="{22289C57-55D7-40A4-A101-E74FAC7A092B}" type="slidenum">
              <a:rPr lang="en-US" smtClean="0"/>
              <a:t>13</a:t>
            </a:fld>
            <a:endParaRPr lang="en-US"/>
          </a:p>
        </p:txBody>
      </p:sp>
    </p:spTree>
    <p:extLst>
      <p:ext uri="{BB962C8B-B14F-4D97-AF65-F5344CB8AC3E}">
        <p14:creationId xmlns:p14="http://schemas.microsoft.com/office/powerpoint/2010/main" val="4111252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9929D-A377-F57E-C9FC-FC8BD0BBDC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2CFBEF-B977-43D9-730D-E59CFF8592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3B6AD9-2AE1-C723-B44B-AB66BACFE831}"/>
              </a:ext>
            </a:extLst>
          </p:cNvPr>
          <p:cNvSpPr>
            <a:spLocks noGrp="1"/>
          </p:cNvSpPr>
          <p:nvPr>
            <p:ph type="body" idx="1"/>
          </p:nvPr>
        </p:nvSpPr>
        <p:spPr/>
        <p:txBody>
          <a:bodyPr/>
          <a:lstStyle/>
          <a:p>
            <a:r>
              <a:rPr lang="en-AU" dirty="0"/>
              <a:t>Part 2:  The Offensive</a:t>
            </a:r>
          </a:p>
          <a:p>
            <a:endParaRPr lang="en-AU" dirty="0"/>
          </a:p>
          <a:p>
            <a:r>
              <a:rPr lang="en-AU" dirty="0"/>
              <a:t>The enemy infiltration was strategic.</a:t>
            </a:r>
          </a:p>
          <a:p>
            <a:endParaRPr lang="en-AU" dirty="0"/>
          </a:p>
          <a:p>
            <a:r>
              <a:rPr lang="en-AU" dirty="0"/>
              <a:t>We were attacked at a very inopportune time, right when our defences were weakest, right before we shipped.</a:t>
            </a:r>
          </a:p>
          <a:p>
            <a:endParaRPr lang="en-AU" dirty="0"/>
          </a:p>
          <a:p>
            <a:r>
              <a:rPr lang="en-AU" dirty="0"/>
              <a:t>This is why the 141 was called in.  </a:t>
            </a:r>
            <a:endParaRPr lang="en-US" dirty="0"/>
          </a:p>
        </p:txBody>
      </p:sp>
      <p:sp>
        <p:nvSpPr>
          <p:cNvPr id="4" name="Slide Number Placeholder 3">
            <a:extLst>
              <a:ext uri="{FF2B5EF4-FFF2-40B4-BE49-F238E27FC236}">
                <a16:creationId xmlns:a16="http://schemas.microsoft.com/office/drawing/2014/main" id="{83A59E2C-CE34-4C0E-5D34-7C7AB837DBED}"/>
              </a:ext>
            </a:extLst>
          </p:cNvPr>
          <p:cNvSpPr>
            <a:spLocks noGrp="1"/>
          </p:cNvSpPr>
          <p:nvPr>
            <p:ph type="sldNum" sz="quarter" idx="5"/>
          </p:nvPr>
        </p:nvSpPr>
        <p:spPr/>
        <p:txBody>
          <a:bodyPr/>
          <a:lstStyle/>
          <a:p>
            <a:fld id="{22289C57-55D7-40A4-A101-E74FAC7A092B}" type="slidenum">
              <a:rPr lang="en-US" smtClean="0"/>
              <a:t>14</a:t>
            </a:fld>
            <a:endParaRPr lang="en-US"/>
          </a:p>
        </p:txBody>
      </p:sp>
    </p:spTree>
    <p:extLst>
      <p:ext uri="{BB962C8B-B14F-4D97-AF65-F5344CB8AC3E}">
        <p14:creationId xmlns:p14="http://schemas.microsoft.com/office/powerpoint/2010/main" val="1029883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6E4E7-4552-ED80-7E74-2CB1ACB0D1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3AF115-74C6-1DD2-CB8E-25A8C86622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D2440C-D7E1-9E88-2250-D86EA3BB28B6}"/>
              </a:ext>
            </a:extLst>
          </p:cNvPr>
          <p:cNvSpPr>
            <a:spLocks noGrp="1"/>
          </p:cNvSpPr>
          <p:nvPr>
            <p:ph type="body" idx="1"/>
          </p:nvPr>
        </p:nvSpPr>
        <p:spPr/>
        <p:txBody>
          <a:bodyPr/>
          <a:lstStyle/>
          <a:p>
            <a:r>
              <a:rPr lang="en-AU" dirty="0"/>
              <a:t>I’m going to be honest with you – in the context of where our UI system had gotten - trying to fix the frame rate in time for launch was an absolute scramble.  </a:t>
            </a:r>
          </a:p>
          <a:p>
            <a:endParaRPr lang="en-AU" dirty="0"/>
          </a:p>
          <a:p>
            <a:r>
              <a:rPr lang="en-AU" dirty="0"/>
              <a:t>But there were some mechanisms that we could employ in the short term to at least organise ourselves and classify the problems.</a:t>
            </a:r>
          </a:p>
          <a:p>
            <a:endParaRPr lang="en-AU" dirty="0"/>
          </a:p>
          <a:p>
            <a:r>
              <a:rPr lang="en-AU" dirty="0"/>
              <a:t>We also had 4 of us, so we could afford to split our efforts into different locations.</a:t>
            </a:r>
          </a:p>
          <a:p>
            <a:endParaRPr lang="en-AU" dirty="0"/>
          </a:p>
          <a:p>
            <a:endParaRPr lang="en-AU" dirty="0"/>
          </a:p>
          <a:p>
            <a:r>
              <a:rPr lang="en-AU" dirty="0"/>
              <a:t>Let’s define some basics based on where the initial numbers were at.</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i="1" dirty="0"/>
              <a:t>[CLICK]</a:t>
            </a:r>
            <a:r>
              <a:rPr lang="en-AU" dirty="0"/>
              <a:t> </a:t>
            </a:r>
          </a:p>
          <a:p>
            <a:r>
              <a:rPr lang="en-AU" dirty="0"/>
              <a:t>Sustained frames were considered anything under 10ms.</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i="1" dirty="0"/>
              <a:t>[CLICK]</a:t>
            </a:r>
            <a:r>
              <a:rPr lang="en-AU" dirty="0"/>
              <a:t> </a:t>
            </a:r>
          </a:p>
          <a:p>
            <a:r>
              <a:rPr lang="en-AU" dirty="0"/>
              <a:t>Spike frames were considered from 10 to 100ms in duration</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i="1" dirty="0"/>
              <a:t>[CLICK]</a:t>
            </a:r>
            <a:r>
              <a:rPr lang="en-AU" dirty="0"/>
              <a:t> </a:t>
            </a:r>
          </a:p>
          <a:p>
            <a:r>
              <a:rPr lang="en-AU" dirty="0"/>
              <a:t>Stall frames were anything longer than 100ms.</a:t>
            </a:r>
          </a:p>
          <a:p>
            <a:endParaRPr lang="en-AU" dirty="0"/>
          </a:p>
          <a:p>
            <a:r>
              <a:rPr lang="en-AU" dirty="0"/>
              <a:t>Separating our frames into these categories helped us to classify the likelihood of where problems lay, which by extension allowed us to group and triage the types of problems between us.</a:t>
            </a:r>
          </a:p>
          <a:p>
            <a:endParaRPr lang="en-AU" dirty="0"/>
          </a:p>
          <a:p>
            <a:r>
              <a:rPr lang="en-AU" b="1" i="1" dirty="0"/>
              <a:t>[CLICK]</a:t>
            </a:r>
            <a:r>
              <a:rPr lang="en-AU" dirty="0"/>
              <a:t> </a:t>
            </a:r>
          </a:p>
          <a:p>
            <a:r>
              <a:rPr lang="en-AU" dirty="0"/>
              <a:t>When it came to the sustained frame time, this was where Stephen and I lived.  Sustained frame time tends to be addressed through systemic fixes as it’s the system that is either being inefficient or simply malfunctioning on a persistent basis. </a:t>
            </a:r>
          </a:p>
          <a:p>
            <a:endParaRPr lang="en-AU" dirty="0"/>
          </a:p>
          <a:p>
            <a:r>
              <a:rPr lang="en-AU" b="1" i="1" dirty="0"/>
              <a:t>[CLICK]</a:t>
            </a:r>
            <a:r>
              <a:rPr lang="en-AU" dirty="0"/>
              <a:t> </a:t>
            </a:r>
          </a:p>
          <a:p>
            <a:r>
              <a:rPr lang="en-AU" dirty="0"/>
              <a:t>When it came to the spike frames, this is where Alister and Jarrod mostly worked.  Spikes tend to be best addressed in a longest-spike-first triage process which then leads the way to understanding different classes of spikes within each subsystem.</a:t>
            </a:r>
          </a:p>
          <a:p>
            <a:endParaRPr lang="en-AU" dirty="0"/>
          </a:p>
          <a:p>
            <a:r>
              <a:rPr lang="en-AU" b="1" i="1" dirty="0"/>
              <a:t>[CLICK]</a:t>
            </a:r>
            <a:r>
              <a:rPr lang="en-AU" dirty="0"/>
              <a:t> </a:t>
            </a:r>
          </a:p>
          <a:p>
            <a:r>
              <a:rPr lang="en-AU" dirty="0"/>
              <a:t>Stall frames like the one in the video I showed you were solved by a team effort I’ll explain later in this presentation.</a:t>
            </a:r>
          </a:p>
          <a:p>
            <a:endParaRPr lang="en-AU" dirty="0"/>
          </a:p>
        </p:txBody>
      </p:sp>
      <p:sp>
        <p:nvSpPr>
          <p:cNvPr id="4" name="Slide Number Placeholder 3">
            <a:extLst>
              <a:ext uri="{FF2B5EF4-FFF2-40B4-BE49-F238E27FC236}">
                <a16:creationId xmlns:a16="http://schemas.microsoft.com/office/drawing/2014/main" id="{240CEEBF-EAC7-EA78-B9B7-A1C77F58BF9E}"/>
              </a:ext>
            </a:extLst>
          </p:cNvPr>
          <p:cNvSpPr>
            <a:spLocks noGrp="1"/>
          </p:cNvSpPr>
          <p:nvPr>
            <p:ph type="sldNum" sz="quarter" idx="5"/>
          </p:nvPr>
        </p:nvSpPr>
        <p:spPr/>
        <p:txBody>
          <a:bodyPr/>
          <a:lstStyle/>
          <a:p>
            <a:fld id="{22289C57-55D7-40A4-A101-E74FAC7A092B}" type="slidenum">
              <a:rPr lang="en-US" smtClean="0"/>
              <a:t>15</a:t>
            </a:fld>
            <a:endParaRPr lang="en-US"/>
          </a:p>
        </p:txBody>
      </p:sp>
    </p:spTree>
    <p:extLst>
      <p:ext uri="{BB962C8B-B14F-4D97-AF65-F5344CB8AC3E}">
        <p14:creationId xmlns:p14="http://schemas.microsoft.com/office/powerpoint/2010/main" val="1774219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D763E-7C89-AA31-D99B-4D3DEC1EDC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A348D9-A5CB-C6A2-0E64-6C30E077A5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55B1F4-8E45-525A-E182-6788582F7546}"/>
              </a:ext>
            </a:extLst>
          </p:cNvPr>
          <p:cNvSpPr>
            <a:spLocks noGrp="1"/>
          </p:cNvSpPr>
          <p:nvPr>
            <p:ph type="body" idx="1"/>
          </p:nvPr>
        </p:nvSpPr>
        <p:spPr/>
        <p:txBody>
          <a:bodyPr/>
          <a:lstStyle/>
          <a:p>
            <a:r>
              <a:rPr lang="en-AU" dirty="0"/>
              <a:t>We had to work fast.  Given the stakes all optimization types were on the table.  This was a matter of fix it, ship it.</a:t>
            </a:r>
          </a:p>
          <a:p>
            <a:endParaRPr lang="en-AU" dirty="0"/>
          </a:p>
          <a:p>
            <a:r>
              <a:rPr lang="en-AU" dirty="0"/>
              <a:t>After having spent many years optimising the CPU I’ve found certain classes of optimizations to be useful in particular situations.  While these classifications are not hard and fast rules and each optimization type helps both sides of the fence, they did help us to work down the CPU cost pretty quickly.</a:t>
            </a:r>
          </a:p>
          <a:p>
            <a:endParaRPr lang="en-AU" dirty="0"/>
          </a:p>
          <a:p>
            <a:r>
              <a:rPr lang="en-AU" b="1" dirty="0"/>
              <a:t>[CLICK] </a:t>
            </a:r>
            <a:r>
              <a:rPr lang="en-AU" dirty="0"/>
              <a:t>Sustained frame time tends to be improved with analysis of the core C++ systems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[CLICK]</a:t>
            </a:r>
            <a:r>
              <a:rPr lang="en-AU" dirty="0"/>
              <a:t> This means investigating the validity of element invalidations</a:t>
            </a:r>
          </a:p>
          <a:p>
            <a:r>
              <a:rPr lang="en-AU" b="1" dirty="0"/>
              <a:t>[CLICK]</a:t>
            </a:r>
            <a:r>
              <a:rPr lang="en-AU" dirty="0"/>
              <a:t> Ensuring our caching mechanisms are working properly</a:t>
            </a:r>
          </a:p>
          <a:p>
            <a:r>
              <a:rPr lang="en-AU" b="1" dirty="0"/>
              <a:t>[CLICK]</a:t>
            </a:r>
            <a:r>
              <a:rPr lang="en-AU" dirty="0"/>
              <a:t> and doing what can be done to avoid costly element tree traversal.  </a:t>
            </a:r>
          </a:p>
          <a:p>
            <a:endParaRPr lang="en-AU" dirty="0"/>
          </a:p>
          <a:p>
            <a:r>
              <a:rPr lang="en-AU" b="1" i="1" dirty="0"/>
              <a:t>By the way, when I say cache, I mean cash – this is just how we butcher words in Australia</a:t>
            </a:r>
            <a:endParaRPr lang="en-AU" dirty="0"/>
          </a:p>
          <a:p>
            <a:endParaRPr lang="en-AU" dirty="0"/>
          </a:p>
          <a:p>
            <a:r>
              <a:rPr lang="en-AU" b="1" dirty="0"/>
              <a:t>[CLICK]</a:t>
            </a:r>
            <a:r>
              <a:rPr lang="en-AU" dirty="0"/>
              <a:t> Optimizing hot code paths are a contender for sustained frame time improvements for obvious reasons – big bang for buck there</a:t>
            </a:r>
          </a:p>
          <a:p>
            <a:endParaRPr lang="en-AU" dirty="0"/>
          </a:p>
          <a:p>
            <a:r>
              <a:rPr lang="en-AU" b="1" dirty="0"/>
              <a:t>[CLICK]</a:t>
            </a:r>
            <a:r>
              <a:rPr lang="en-AU" dirty="0"/>
              <a:t> While I’d never personally recommend using a memory managed language for a real-time application, here we are, and in our case tuning the garbage collector to step consistently and reliably was an important consideration</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[CLICK]</a:t>
            </a:r>
            <a:r>
              <a:rPr lang="en-AU" dirty="0"/>
              <a:t> Lazy initialisation can often be used to avoid processing of objects or data which are not used.  Alister Hatt found that about 50% of data bindings were unused due to the amount of data that was game mode specific at runtime.</a:t>
            </a:r>
          </a:p>
          <a:p>
            <a:endParaRPr lang="en-AU" dirty="0"/>
          </a:p>
          <a:p>
            <a:r>
              <a:rPr lang="en-AU" b="1" dirty="0"/>
              <a:t>[CLICK]</a:t>
            </a:r>
            <a:r>
              <a:rPr lang="en-AU" dirty="0"/>
              <a:t> staggered processing of some systems over multiple frames was also employed to get the game out the door, although I don’t recommend this approach for the long term and while using it is normally indicative of a larger architectural problem – it can cut processing into a half or a third depending on how many frames you space it out over.  But I will say, it does tend to cause edge cases and artefacts down the line, but hey – in a pinch – you </a:t>
            </a:r>
            <a:r>
              <a:rPr lang="en-AU" dirty="0" err="1"/>
              <a:t>gotta</a:t>
            </a:r>
            <a:r>
              <a:rPr lang="en-AU" dirty="0"/>
              <a:t> do what you </a:t>
            </a:r>
            <a:r>
              <a:rPr lang="en-AU" dirty="0" err="1"/>
              <a:t>gotta</a:t>
            </a:r>
            <a:r>
              <a:rPr lang="en-AU" dirty="0"/>
              <a:t> do.</a:t>
            </a:r>
          </a:p>
          <a:p>
            <a:endParaRPr lang="en-AU" dirty="0"/>
          </a:p>
          <a:p>
            <a:r>
              <a:rPr lang="en-AU" b="1" dirty="0"/>
              <a:t>When it comes to the frame spikes:</a:t>
            </a:r>
          </a:p>
          <a:p>
            <a:endParaRPr lang="en-AU" dirty="0"/>
          </a:p>
          <a:p>
            <a:r>
              <a:rPr lang="en-AU" b="1" dirty="0"/>
              <a:t>[CLICK]</a:t>
            </a:r>
            <a:r>
              <a:rPr lang="en-AU" dirty="0"/>
              <a:t> algorithm complexity reduction is the first port of call.  Unscalable algorithms love to spike frames and as data grows it obviously gets disproportionately worse depending on the order of complexity being dealt with</a:t>
            </a:r>
          </a:p>
          <a:p>
            <a:endParaRPr lang="en-AU" dirty="0"/>
          </a:p>
          <a:p>
            <a:r>
              <a:rPr lang="en-AU" b="1" dirty="0"/>
              <a:t>[CLICK]</a:t>
            </a:r>
            <a:r>
              <a:rPr lang="en-AU" dirty="0"/>
              <a:t> caching data can be an effective access pattern for costly calculations but this is a double-edged sword as it trades memory for CPU performance.  Over time the caches grow to problematic sizes which are a feeling now – but – we have got to give them credit – they helped us in this pinch.</a:t>
            </a:r>
          </a:p>
          <a:p>
            <a:endParaRPr lang="en-AU" dirty="0"/>
          </a:p>
          <a:p>
            <a:r>
              <a:rPr lang="en-AU" b="1" dirty="0"/>
              <a:t>[CLICK]</a:t>
            </a:r>
            <a:r>
              <a:rPr lang="en-AU" dirty="0"/>
              <a:t> Stephen Crowe created a way to avoid large event broadcasting spikes with a system that provided a direct mechanism for event communication</a:t>
            </a:r>
          </a:p>
          <a:p>
            <a:endParaRPr lang="en-AU" dirty="0"/>
          </a:p>
          <a:p>
            <a:r>
              <a:rPr lang="en-AU" b="1" dirty="0"/>
              <a:t>[CLICK] </a:t>
            </a:r>
            <a:r>
              <a:rPr lang="en-AU" b="0" dirty="0"/>
              <a:t>Stephen White avoided font cache misses by writing diagnostic tools to better prime the font cache.</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[CLICK]</a:t>
            </a:r>
            <a:r>
              <a:rPr lang="en-AU" dirty="0"/>
              <a:t> Finally, hand optimization of scripts is the time consuming and difficult task of addressing spikes in script on a case-by-case basis.  Looking at what the code is doing and figuring out how to do it faster.  Huge shout out to Jorge Morales as an expert in this.</a:t>
            </a:r>
          </a:p>
          <a:p>
            <a:endParaRPr lang="en-AU" dirty="0"/>
          </a:p>
          <a:p>
            <a:endParaRPr lang="en-AU" dirty="0"/>
          </a:p>
          <a:p>
            <a:endParaRPr lang="en-AU" dirty="0"/>
          </a:p>
          <a:p>
            <a:r>
              <a:rPr lang="en-AU" dirty="0"/>
              <a:t>Of course, there are many other ways to optimize code, but these were the main weapons in our arsenal on this project and in this short timeline.</a:t>
            </a:r>
          </a:p>
        </p:txBody>
      </p:sp>
      <p:sp>
        <p:nvSpPr>
          <p:cNvPr id="4" name="Slide Number Placeholder 3">
            <a:extLst>
              <a:ext uri="{FF2B5EF4-FFF2-40B4-BE49-F238E27FC236}">
                <a16:creationId xmlns:a16="http://schemas.microsoft.com/office/drawing/2014/main" id="{2158236A-53E1-9AE7-E7E7-7F3C6A75EDEA}"/>
              </a:ext>
            </a:extLst>
          </p:cNvPr>
          <p:cNvSpPr>
            <a:spLocks noGrp="1"/>
          </p:cNvSpPr>
          <p:nvPr>
            <p:ph type="sldNum" sz="quarter" idx="5"/>
          </p:nvPr>
        </p:nvSpPr>
        <p:spPr/>
        <p:txBody>
          <a:bodyPr/>
          <a:lstStyle/>
          <a:p>
            <a:fld id="{22289C57-55D7-40A4-A101-E74FAC7A092B}" type="slidenum">
              <a:rPr lang="en-US" smtClean="0"/>
              <a:t>16</a:t>
            </a:fld>
            <a:endParaRPr lang="en-US"/>
          </a:p>
        </p:txBody>
      </p:sp>
    </p:spTree>
    <p:extLst>
      <p:ext uri="{BB962C8B-B14F-4D97-AF65-F5344CB8AC3E}">
        <p14:creationId xmlns:p14="http://schemas.microsoft.com/office/powerpoint/2010/main" val="9561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87566-6848-A9E5-D6FE-ACD754C01B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B0E7D6-456A-E5C3-745D-6A7C60925D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FADE34-3AA4-A390-EDC6-21B3FB48A2EA}"/>
              </a:ext>
            </a:extLst>
          </p:cNvPr>
          <p:cNvSpPr>
            <a:spLocks noGrp="1"/>
          </p:cNvSpPr>
          <p:nvPr>
            <p:ph type="body" idx="1"/>
          </p:nvPr>
        </p:nvSpPr>
        <p:spPr/>
        <p:txBody>
          <a:bodyPr/>
          <a:lstStyle/>
          <a:p>
            <a:r>
              <a:rPr lang="en-AU" dirty="0"/>
              <a:t>To illustrate an example of sustained frame optimization using UI system analysis, we turned our heads to </a:t>
            </a:r>
          </a:p>
          <a:p>
            <a:endParaRPr lang="en-AU" b="1" dirty="0"/>
          </a:p>
          <a:p>
            <a:r>
              <a:rPr lang="en-AU" b="1" dirty="0"/>
              <a:t>[CLICK]</a:t>
            </a:r>
            <a:r>
              <a:rPr lang="en-AU" dirty="0"/>
              <a:t> </a:t>
            </a:r>
          </a:p>
          <a:p>
            <a:endParaRPr lang="en-AU" dirty="0"/>
          </a:p>
          <a:p>
            <a:r>
              <a:rPr lang="en-AU" dirty="0"/>
              <a:t>this costly little squad status element that kept chewing huge CPU time even when nothing was updating.</a:t>
            </a:r>
          </a:p>
          <a:p>
            <a:endParaRPr lang="en-AU" dirty="0"/>
          </a:p>
          <a:p>
            <a:r>
              <a:rPr lang="en-AU" b="1" dirty="0"/>
              <a:t>[CLICK] </a:t>
            </a:r>
          </a:p>
          <a:p>
            <a:endParaRPr lang="en-AU" b="1" dirty="0"/>
          </a:p>
          <a:p>
            <a:r>
              <a:rPr lang="en-AU" dirty="0"/>
              <a:t>As you can see it was chewing a whopping 766us sitting in the corner of the screen doing seemingly nothing.</a:t>
            </a:r>
          </a:p>
          <a:p>
            <a:endParaRPr lang="en-AU" dirty="0"/>
          </a:p>
          <a:p>
            <a:r>
              <a:rPr lang="en-AU" b="1" dirty="0"/>
              <a:t>[CLICK] </a:t>
            </a:r>
          </a:p>
          <a:p>
            <a:endParaRPr lang="en-AU" b="1" dirty="0"/>
          </a:p>
          <a:p>
            <a:r>
              <a:rPr lang="en-AU" dirty="0"/>
              <a:t>The histogram showed that this element was a sustained frame problem and not a spike frame.</a:t>
            </a:r>
          </a:p>
          <a:p>
            <a:endParaRPr lang="en-AU" dirty="0"/>
          </a:p>
          <a:p>
            <a:r>
              <a:rPr lang="en-AU" b="1" dirty="0"/>
              <a:t>[CLICK] </a:t>
            </a:r>
          </a:p>
          <a:p>
            <a:endParaRPr lang="en-AU" b="1" dirty="0"/>
          </a:p>
          <a:p>
            <a:r>
              <a:rPr lang="en-AU" dirty="0"/>
              <a:t>Through some deeper digging we discovered it was continuously redrawing itself due to a bitflag that was enabled called RUN_LAYOUT_EVERY_FRAME.  This sounded suspect to say the least.</a:t>
            </a:r>
          </a:p>
          <a:p>
            <a:endParaRPr lang="en-AU" dirty="0"/>
          </a:p>
          <a:p>
            <a:r>
              <a:rPr lang="en-AU" dirty="0"/>
              <a:t>After digging through the C++ and Perforce history it became apparent to us that this flag was added so that widgets could treat the layout function as a sort of element tick to run logic.</a:t>
            </a:r>
          </a:p>
          <a:p>
            <a:endParaRPr lang="en-AU" dirty="0"/>
          </a:p>
          <a:p>
            <a:r>
              <a:rPr lang="en-AU" dirty="0"/>
              <a:t>This was a bad idea as by tying an widgets logic tick to its layout process, the element needs to constantly runs its layout code to ensure the update code runs, thus invalidating its quad caches redrawing itself every frame.  So elements with this flag enabled would redraw themselves every frame even when nothing was changing, or even if the element was invisible.</a:t>
            </a:r>
          </a:p>
          <a:p>
            <a:endParaRPr lang="en-AU" dirty="0"/>
          </a:p>
          <a:p>
            <a:r>
              <a:rPr lang="en-AU" dirty="0"/>
              <a:t>This flag was a hack to begin with, but it caused another problem by extension.</a:t>
            </a:r>
          </a:p>
          <a:p>
            <a:endParaRPr lang="en-AU" dirty="0"/>
          </a:p>
          <a:p>
            <a:r>
              <a:rPr lang="en-AU" b="1" dirty="0"/>
              <a:t>[CLICK]</a:t>
            </a:r>
            <a:r>
              <a:rPr lang="en-AU" dirty="0"/>
              <a:t> </a:t>
            </a:r>
          </a:p>
          <a:p>
            <a:endParaRPr lang="en-AU" dirty="0"/>
          </a:p>
          <a:p>
            <a:r>
              <a:rPr lang="en-AU" dirty="0"/>
              <a:t>Since the UI is hierarchical by nature, if a child element invalidates, it causes all of its parents to invalidate too.</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Tracing these issues backwards, RUN_LAYOUT_EVERY_FRAME was introduced many years ago as a solution for updating countdown timer text in C++.</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In this case the entire squad element was constantly redrawing itself because it had squad revive timers ticking away.  Even when no squad member was down.</a:t>
            </a:r>
          </a:p>
          <a:p>
            <a:endParaRPr lang="en-AU" dirty="0"/>
          </a:p>
          <a:p>
            <a:r>
              <a:rPr lang="en-AU" dirty="0"/>
              <a:t>Over the years this flag was then copied and pasted </a:t>
            </a:r>
          </a:p>
          <a:p>
            <a:endParaRPr lang="en-AU" b="1" dirty="0"/>
          </a:p>
          <a:p>
            <a:r>
              <a:rPr lang="en-AU" b="1" dirty="0"/>
              <a:t>[CLICK]</a:t>
            </a:r>
            <a:r>
              <a:rPr lang="en-AU" dirty="0"/>
              <a:t> </a:t>
            </a:r>
          </a:p>
          <a:p>
            <a:endParaRPr lang="en-AU" dirty="0"/>
          </a:p>
          <a:p>
            <a:r>
              <a:rPr lang="en-AU" dirty="0"/>
              <a:t>FORTY times.  </a:t>
            </a:r>
          </a:p>
          <a:p>
            <a:endParaRPr lang="en-AU" dirty="0"/>
          </a:p>
          <a:p>
            <a:r>
              <a:rPr lang="en-AU" dirty="0"/>
              <a:t>These elements were then proliferated using the design tool, and after a number of years half of the UI was redrawing itself every frame with no caching. </a:t>
            </a:r>
          </a:p>
          <a:p>
            <a:endParaRPr lang="en-AU" dirty="0"/>
          </a:p>
          <a:p>
            <a:r>
              <a:rPr lang="en-AU" b="1" i="0" dirty="0"/>
              <a:t>[CLICK]</a:t>
            </a:r>
            <a:r>
              <a:rPr lang="en-AU" b="1" i="1" dirty="0"/>
              <a:t> </a:t>
            </a:r>
          </a:p>
          <a:p>
            <a:endParaRPr lang="en-AU" b="1" i="1" dirty="0"/>
          </a:p>
          <a:p>
            <a:r>
              <a:rPr lang="en-AU" b="1" i="1" dirty="0"/>
              <a:t>Including the grid </a:t>
            </a:r>
            <a:r>
              <a:rPr lang="en-AU" dirty="0"/>
              <a:t>which meant the entire frontend would constantly invalidate.</a:t>
            </a:r>
          </a:p>
          <a:p>
            <a:endParaRPr lang="en-AU" dirty="0"/>
          </a:p>
          <a:p>
            <a:r>
              <a:rPr lang="en-AU" dirty="0"/>
              <a:t>There was no time to fix this properly for launch so we clawed some time back by removing the revive timers from the element hierarchy when they were not visible.  This alone saved several hundred microseconds but didn’t fix the root of the problem.</a:t>
            </a:r>
          </a:p>
          <a:p>
            <a:endParaRPr lang="en-AU" dirty="0"/>
          </a:p>
          <a:p>
            <a:r>
              <a:rPr lang="en-AU" b="1" dirty="0"/>
              <a:t>[CLICK] </a:t>
            </a:r>
          </a:p>
          <a:p>
            <a:endParaRPr lang="en-AU" b="1" dirty="0"/>
          </a:p>
          <a:p>
            <a:r>
              <a:rPr lang="en-AU" dirty="0"/>
              <a:t>But from these learnings we added this to the following years roadmap. </a:t>
            </a:r>
          </a:p>
          <a:p>
            <a:endParaRPr lang="en-AU" dirty="0"/>
          </a:p>
          <a:p>
            <a:r>
              <a:rPr lang="en-AU" b="1" dirty="0"/>
              <a:t>[CLICK] </a:t>
            </a:r>
          </a:p>
          <a:p>
            <a:endParaRPr lang="en-AU" b="1" dirty="0"/>
          </a:p>
          <a:p>
            <a:r>
              <a:rPr lang="en-AU" dirty="0"/>
              <a:t>Stephen White worked tirelessly to made an impressive change when he corrected this and separated the layout logic from the tick logic.  The result was a 40% reduction in gameplay layout and draw list duration, and a greater than 20x improvement in the front end since virtually everything existed inside of a grid.</a:t>
            </a:r>
          </a:p>
          <a:p>
            <a:endParaRPr lang="en-AU" dirty="0"/>
          </a:p>
          <a:p>
            <a:r>
              <a:rPr lang="en-AU" dirty="0"/>
              <a:t>This process of discovery, followed by a ship hack fix, followed by a roadmap to a proper solution became a standard workflow for my team.  I mean taskforce 141.</a:t>
            </a:r>
          </a:p>
        </p:txBody>
      </p:sp>
      <p:sp>
        <p:nvSpPr>
          <p:cNvPr id="4" name="Slide Number Placeholder 3">
            <a:extLst>
              <a:ext uri="{FF2B5EF4-FFF2-40B4-BE49-F238E27FC236}">
                <a16:creationId xmlns:a16="http://schemas.microsoft.com/office/drawing/2014/main" id="{3EAE695F-9A44-6F4F-FE91-7DC514A6F402}"/>
              </a:ext>
            </a:extLst>
          </p:cNvPr>
          <p:cNvSpPr>
            <a:spLocks noGrp="1"/>
          </p:cNvSpPr>
          <p:nvPr>
            <p:ph type="sldNum" sz="quarter" idx="5"/>
          </p:nvPr>
        </p:nvSpPr>
        <p:spPr/>
        <p:txBody>
          <a:bodyPr/>
          <a:lstStyle/>
          <a:p>
            <a:fld id="{22289C57-55D7-40A4-A101-E74FAC7A092B}" type="slidenum">
              <a:rPr lang="en-US" smtClean="0"/>
              <a:t>17</a:t>
            </a:fld>
            <a:endParaRPr lang="en-US"/>
          </a:p>
        </p:txBody>
      </p:sp>
    </p:spTree>
    <p:extLst>
      <p:ext uri="{BB962C8B-B14F-4D97-AF65-F5344CB8AC3E}">
        <p14:creationId xmlns:p14="http://schemas.microsoft.com/office/powerpoint/2010/main" val="1736826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9D1D7-41ED-C059-6B24-87B116478E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EF4B3B-3A70-359B-D178-ABBF76ADB0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D2BEFA-468E-5EB4-EF58-A323301E2EE5}"/>
              </a:ext>
            </a:extLst>
          </p:cNvPr>
          <p:cNvSpPr>
            <a:spLocks noGrp="1"/>
          </p:cNvSpPr>
          <p:nvPr>
            <p:ph type="body" idx="1"/>
          </p:nvPr>
        </p:nvSpPr>
        <p:spPr/>
        <p:txBody>
          <a:bodyPr/>
          <a:lstStyle/>
          <a:p>
            <a:r>
              <a:rPr lang="en-AU" dirty="0"/>
              <a:t>To illustrate an example of stall frame optimization using algorithm complexity analysis, I can point to the simple and classic O(n^2) example.  While there are many more interesting examples of complexity reduction, this one is a good one to demonstrate my point.</a:t>
            </a:r>
          </a:p>
          <a:p>
            <a:endParaRPr lang="en-AU" dirty="0"/>
          </a:p>
          <a:p>
            <a:r>
              <a:rPr lang="en-AU" b="1" dirty="0"/>
              <a:t>[CLICK].</a:t>
            </a:r>
            <a:r>
              <a:rPr lang="en-AU" dirty="0"/>
              <a:t>  </a:t>
            </a:r>
          </a:p>
          <a:p>
            <a:endParaRPr lang="en-AU" dirty="0"/>
          </a:p>
          <a:p>
            <a:r>
              <a:rPr lang="en-AU" dirty="0"/>
              <a:t>Have a think about how long you think a stall that continuously trips the garbage collector could possibly take.  I’m going to present 3 options for you think about:</a:t>
            </a:r>
          </a:p>
          <a:p>
            <a:endParaRPr lang="en-AU" dirty="0"/>
          </a:p>
          <a:p>
            <a:r>
              <a:rPr lang="en-AU" b="1" dirty="0"/>
              <a:t>[CLICK][CLICK]</a:t>
            </a:r>
            <a:r>
              <a:rPr lang="en-AU" dirty="0"/>
              <a:t> </a:t>
            </a:r>
          </a:p>
          <a:p>
            <a:r>
              <a:rPr lang="en-AU" dirty="0"/>
              <a:t>Option 1: 200ms</a:t>
            </a:r>
          </a:p>
          <a:p>
            <a:endParaRPr lang="en-AU" dirty="0"/>
          </a:p>
          <a:p>
            <a:r>
              <a:rPr lang="en-AU" b="1" dirty="0"/>
              <a:t>[CLICK]</a:t>
            </a:r>
          </a:p>
          <a:p>
            <a:r>
              <a:rPr lang="en-AU" dirty="0"/>
              <a:t>Option 2: 500ms (or half a second)</a:t>
            </a:r>
          </a:p>
          <a:p>
            <a:endParaRPr lang="en-AU" dirty="0"/>
          </a:p>
          <a:p>
            <a:r>
              <a:rPr lang="en-AU" b="1" dirty="0"/>
              <a:t>[CLICK]</a:t>
            </a:r>
            <a:endParaRPr lang="en-AU" dirty="0"/>
          </a:p>
          <a:p>
            <a:r>
              <a:rPr lang="en-AU" dirty="0"/>
              <a:t>Option 3: 1 entire second</a:t>
            </a:r>
          </a:p>
          <a:p>
            <a:endParaRPr lang="en-AU" dirty="0"/>
          </a:p>
          <a:p>
            <a:endParaRPr lang="en-AU" dirty="0"/>
          </a:p>
          <a:p>
            <a:r>
              <a:rPr lang="en-AU" dirty="0"/>
              <a:t>[What was the largest response?]</a:t>
            </a:r>
          </a:p>
          <a:p>
            <a:endParaRPr lang="en-AU" dirty="0"/>
          </a:p>
          <a:p>
            <a:endParaRPr lang="en-AU" dirty="0"/>
          </a:p>
          <a:p>
            <a:r>
              <a:rPr lang="en-AU" dirty="0"/>
              <a:t>I’m just trying to keep you on your toes.  The answer was none of those.  </a:t>
            </a:r>
          </a:p>
          <a:p>
            <a:endParaRPr lang="en-AU" dirty="0"/>
          </a:p>
          <a:p>
            <a:endParaRPr lang="en-AU" dirty="0"/>
          </a:p>
          <a:p>
            <a:r>
              <a:rPr lang="en-AU" b="1" dirty="0"/>
              <a:t>[CLICK] </a:t>
            </a:r>
          </a:p>
          <a:p>
            <a:endParaRPr lang="en-AU" dirty="0"/>
          </a:p>
          <a:p>
            <a:r>
              <a:rPr lang="en-AU" dirty="0"/>
              <a:t>The stall was TWENTY seconds long.  The game would literally freeze for 20 seconds and then come back to life.  </a:t>
            </a:r>
          </a:p>
          <a:p>
            <a:endParaRPr lang="en-AU" dirty="0"/>
          </a:p>
          <a:p>
            <a:r>
              <a:rPr lang="en-AU" b="1" i="1" dirty="0"/>
              <a:t>You’d invariably come back to life too, because there was a 99% chance you were killed by an enemy while that happened.</a:t>
            </a:r>
          </a:p>
          <a:p>
            <a:endParaRPr lang="en-AU" dirty="0"/>
          </a:p>
          <a:p>
            <a:r>
              <a:rPr lang="en-AU" dirty="0"/>
              <a:t>While a lot of this stall was incessant looping, the real issue was that the memory would continuously run out during this process as the GC could not keep up with the allocations, thus leading the way to lengthy garbage collection cycles, so the game would essentially stall indefinitely.  </a:t>
            </a:r>
          </a:p>
          <a:p>
            <a:endParaRPr lang="en-AU" dirty="0"/>
          </a:p>
          <a:p>
            <a:r>
              <a:rPr lang="en-AU" dirty="0"/>
              <a:t>While I’ve since stopped the GC from having the capability to take control of the machine like this, it was pretty disruptive to the player experience to say the least.</a:t>
            </a:r>
          </a:p>
          <a:p>
            <a:endParaRPr lang="en-US" dirty="0"/>
          </a:p>
          <a:p>
            <a:r>
              <a:rPr lang="en-US" b="1" dirty="0"/>
              <a:t>[CLICK] </a:t>
            </a:r>
          </a:p>
          <a:p>
            <a:endParaRPr lang="en-US" dirty="0"/>
          </a:p>
          <a:p>
            <a:r>
              <a:rPr lang="en-US" dirty="0"/>
              <a:t>So essentially what is happening here is that we are looping though all of the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endParaRPr lang="en-US" dirty="0"/>
          </a:p>
          <a:p>
            <a:endParaRPr lang="en-US" dirty="0"/>
          </a:p>
          <a:p>
            <a:r>
              <a:rPr lang="en-US" dirty="0"/>
              <a:t>stickers.  </a:t>
            </a:r>
          </a:p>
          <a:p>
            <a:endParaRPr lang="en-US" dirty="0"/>
          </a:p>
          <a:p>
            <a:r>
              <a:rPr lang="en-US" b="1" dirty="0"/>
              <a:t>[PAUSE]</a:t>
            </a:r>
          </a:p>
          <a:p>
            <a:r>
              <a:rPr lang="en-US" b="1" dirty="0"/>
              <a:t>[CLICK]</a:t>
            </a:r>
          </a:p>
          <a:p>
            <a:endParaRPr lang="en-US" dirty="0"/>
          </a:p>
          <a:p>
            <a:r>
              <a:rPr lang="en-US" dirty="0"/>
              <a:t>Then we were going two functions deep</a:t>
            </a:r>
          </a:p>
          <a:p>
            <a:endParaRPr lang="en-US" dirty="0"/>
          </a:p>
          <a:p>
            <a:r>
              <a:rPr lang="en-US" b="1" dirty="0"/>
              <a:t>[CLICK]</a:t>
            </a:r>
          </a:p>
          <a:p>
            <a:r>
              <a:rPr lang="en-US" b="1" dirty="0"/>
              <a:t>[CLICK]</a:t>
            </a:r>
          </a:p>
          <a:p>
            <a:endParaRPr lang="en-US" dirty="0"/>
          </a:p>
          <a:p>
            <a:r>
              <a:rPr lang="en-US" dirty="0"/>
              <a:t>and then looping through all of the </a:t>
            </a:r>
          </a:p>
          <a:p>
            <a:endParaRPr lang="en-US" dirty="0"/>
          </a:p>
          <a:p>
            <a:r>
              <a:rPr lang="en-US" b="1" dirty="0"/>
              <a:t>[CLICK]</a:t>
            </a:r>
          </a:p>
          <a:p>
            <a:r>
              <a:rPr lang="en-US" dirty="0"/>
              <a:t>stickers again.</a:t>
            </a:r>
          </a:p>
          <a:p>
            <a:endParaRPr lang="en-US" dirty="0"/>
          </a:p>
          <a:p>
            <a:r>
              <a:rPr lang="en-US" dirty="0"/>
              <a:t>Of course, with an O(n^2) algorithm it doesn’t take much data for things to get out of control.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r>
              <a:rPr lang="en-US" dirty="0"/>
              <a:t>So how many stickers do there need to be for 2 million iterations at O(n^2)?</a:t>
            </a:r>
          </a:p>
          <a:p>
            <a:endParaRPr lang="en-US" dirty="0"/>
          </a:p>
          <a:p>
            <a:r>
              <a:rPr lang="en-US" dirty="0"/>
              <a:t>Square root of 2 million?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r>
              <a:rPr lang="en-US" dirty="0"/>
              <a:t>In this case, there were only 1414 stickers.  </a:t>
            </a:r>
          </a:p>
          <a:p>
            <a:endParaRPr lang="en-US" dirty="0"/>
          </a:p>
          <a:p>
            <a:r>
              <a:rPr lang="en-US" dirty="0"/>
              <a:t>Now imagine what happens to that stall as the live season progresses and even more stickers are added.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r>
              <a:rPr lang="en-US" dirty="0"/>
              <a:t>Add just shy of 600 stickers and we end up with 4 million iterations – or 28 seconds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r>
              <a:rPr lang="en-US" dirty="0"/>
              <a:t>Add 1000 on top of that and we end up with 9 million iterations, which takes us to a stall spanning over an entire minute.  </a:t>
            </a:r>
          </a:p>
          <a:p>
            <a:endParaRPr lang="en-US" dirty="0"/>
          </a:p>
          <a:p>
            <a:r>
              <a:rPr lang="en-US" dirty="0"/>
              <a:t>---------------------</a:t>
            </a:r>
          </a:p>
          <a:p>
            <a:endParaRPr lang="en-US" dirty="0"/>
          </a:p>
          <a:p>
            <a:r>
              <a:rPr lang="en-US" dirty="0"/>
              <a:t>Getting back to the code at hand - while it’s easy to visually pick out a nested for loop in the same function, when the loops cross file boundaries like this algorithm complexity can be harder to statically identify and even more difficult to pick up in code reviews.</a:t>
            </a:r>
          </a:p>
          <a:p>
            <a:endParaRPr lang="en-US" dirty="0"/>
          </a:p>
          <a:p>
            <a:r>
              <a:rPr lang="en-US" dirty="0"/>
              <a:t>In this case we had a nested loop achieving O(n^2) complexity across files.</a:t>
            </a:r>
          </a:p>
          <a:p>
            <a:endParaRPr lang="en-US" dirty="0"/>
          </a:p>
          <a:p>
            <a:r>
              <a:rPr lang="en-US" dirty="0"/>
              <a:t>While making proper use hash maps inside the inner loop took us from O(n^2) to O(n) and corrected other calling code from falling victim to this inefficiency, O(n) is still often not good enough if you really want to scale.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Irrespective of patching this particular example, everything I am saying right now is just a temporary fix.  Going through spaghetti to reduce algorithm complexity is futile.  You need to stop writing the spaghetti in the first place.</a:t>
            </a:r>
          </a:p>
          <a:p>
            <a:endParaRPr lang="en-US" dirty="0"/>
          </a:p>
          <a:p>
            <a:r>
              <a:rPr lang="en-US" dirty="0"/>
              <a:t>In addition to this, we shouldn’t be iterating entire lists of content at runtime in the first place. For example, data should be precomputed where possible, paged where possible, and otherwise be logarithmic where possible.</a:t>
            </a:r>
          </a:p>
        </p:txBody>
      </p:sp>
      <p:sp>
        <p:nvSpPr>
          <p:cNvPr id="4" name="Slide Number Placeholder 3">
            <a:extLst>
              <a:ext uri="{FF2B5EF4-FFF2-40B4-BE49-F238E27FC236}">
                <a16:creationId xmlns:a16="http://schemas.microsoft.com/office/drawing/2014/main" id="{CE22B766-DA7C-3687-144B-00D6F86949CF}"/>
              </a:ext>
            </a:extLst>
          </p:cNvPr>
          <p:cNvSpPr>
            <a:spLocks noGrp="1"/>
          </p:cNvSpPr>
          <p:nvPr>
            <p:ph type="sldNum" sz="quarter" idx="5"/>
          </p:nvPr>
        </p:nvSpPr>
        <p:spPr/>
        <p:txBody>
          <a:bodyPr/>
          <a:lstStyle/>
          <a:p>
            <a:fld id="{22289C57-55D7-40A4-A101-E74FAC7A092B}" type="slidenum">
              <a:rPr lang="en-US" smtClean="0"/>
              <a:t>18</a:t>
            </a:fld>
            <a:endParaRPr lang="en-US"/>
          </a:p>
        </p:txBody>
      </p:sp>
    </p:spTree>
    <p:extLst>
      <p:ext uri="{BB962C8B-B14F-4D97-AF65-F5344CB8AC3E}">
        <p14:creationId xmlns:p14="http://schemas.microsoft.com/office/powerpoint/2010/main" val="1489451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two main issues I take with the prior example are the following:</a:t>
            </a:r>
          </a:p>
          <a:p>
            <a:endParaRPr lang="en-AU" dirty="0"/>
          </a:p>
          <a:p>
            <a:pPr marL="228600" indent="-228600">
              <a:buAutoNum type="arabicPeriod"/>
            </a:pPr>
            <a:r>
              <a:rPr lang="en-AU" dirty="0"/>
              <a:t>Garbage collection being used in a real-time application</a:t>
            </a:r>
          </a:p>
          <a:p>
            <a:pPr marL="228600" indent="-228600">
              <a:buAutoNum type="arabicPeriod"/>
            </a:pPr>
            <a:r>
              <a:rPr lang="en-AU" dirty="0"/>
              <a:t>Runtime data processing and a distinct lack of language features or API for efficiently querying data</a:t>
            </a:r>
          </a:p>
          <a:p>
            <a:pPr marL="228600" indent="-228600">
              <a:buAutoNum type="arabicPeriod"/>
            </a:pPr>
            <a:endParaRPr lang="en-AU" dirty="0"/>
          </a:p>
          <a:p>
            <a:pPr marL="0" indent="0">
              <a:buNone/>
            </a:pPr>
            <a:r>
              <a:rPr lang="en-AU" dirty="0"/>
              <a:t>Let me start with the data:</a:t>
            </a:r>
          </a:p>
          <a:p>
            <a:endParaRPr lang="en-AU" dirty="0"/>
          </a:p>
          <a:p>
            <a:r>
              <a:rPr lang="en-AU" dirty="0"/>
              <a:t>Lua and for loops.  Loops in loops.  Loops in loops with if statements in them.</a:t>
            </a:r>
          </a:p>
          <a:p>
            <a:endParaRPr lang="en-AU" dirty="0"/>
          </a:p>
          <a:p>
            <a:r>
              <a:rPr lang="en-AU" b="1" dirty="0"/>
              <a:t>[CLICK]</a:t>
            </a:r>
          </a:p>
          <a:p>
            <a:endParaRPr lang="en-AU" b="1" dirty="0"/>
          </a:p>
          <a:p>
            <a:r>
              <a:rPr lang="en-AU" b="0" dirty="0"/>
              <a:t>No.</a:t>
            </a:r>
          </a:p>
          <a:p>
            <a:endParaRPr lang="en-AU" b="0" dirty="0"/>
          </a:p>
          <a:p>
            <a:r>
              <a:rPr lang="en-AU" b="0" dirty="0"/>
              <a:t>If this is what needs to happen in order for programmers and designers to get their work done, we have failed to provide a suitable platform for the development of a real time application.  </a:t>
            </a:r>
          </a:p>
          <a:p>
            <a:endParaRPr lang="en-AU" b="0" dirty="0"/>
          </a:p>
          <a:p>
            <a:r>
              <a:rPr lang="en-AU" b="0" dirty="0"/>
              <a:t>We have failed to provide our engineers with the tools necessary to do their job.  </a:t>
            </a:r>
          </a:p>
          <a:p>
            <a:endParaRPr lang="en-AU" b="0" dirty="0"/>
          </a:p>
          <a:p>
            <a:r>
              <a:rPr lang="en-AU" b="0" dirty="0"/>
              <a:t>They are doing earth works with a shovel.  And they are working so hard to get their jobs done.  But what they need is an excavator.</a:t>
            </a:r>
          </a:p>
          <a:p>
            <a:endParaRPr lang="en-AU" b="0" dirty="0"/>
          </a:p>
          <a:p>
            <a:r>
              <a:rPr lang="en-AU" b="1" dirty="0"/>
              <a:t>[CLICK]</a:t>
            </a:r>
          </a:p>
          <a:p>
            <a:endParaRPr lang="en-AU" b="1" dirty="0"/>
          </a:p>
          <a:p>
            <a:r>
              <a:rPr lang="en-AU" b="0" dirty="0"/>
              <a:t>We identified that a lot of our stalls were coming from excessive iteration which was in turn causing the GC to run wild.  There is only so much GC tuning you can do to in this sort of situation.</a:t>
            </a:r>
          </a:p>
          <a:p>
            <a:endParaRPr lang="en-AU" b="0" dirty="0"/>
          </a:p>
          <a:p>
            <a:r>
              <a:rPr lang="en-AU" b="0" dirty="0"/>
              <a:t>To get away from these loops we needed to go back to the build pipeline and arrange our data in a format that would allow us to operate on it quickly.  One simple example was adding an ordered index to our data so that we could perform binary searches on lists at runtime.</a:t>
            </a:r>
          </a:p>
          <a:p>
            <a:endParaRPr lang="en-AU" b="0" dirty="0"/>
          </a:p>
          <a:p>
            <a:r>
              <a:rPr lang="en-AU" b="0" dirty="0"/>
              <a:t>We then created a query system inside of the runtime that would allow us to query the data from Lua in native code.</a:t>
            </a:r>
          </a:p>
          <a:p>
            <a:endParaRPr lang="en-AU" b="0" dirty="0"/>
          </a:p>
          <a:p>
            <a:r>
              <a:rPr lang="en-AU" b="0" dirty="0"/>
              <a:t>So we went from this:</a:t>
            </a:r>
          </a:p>
          <a:p>
            <a:endParaRPr lang="en-AU" b="0" dirty="0"/>
          </a:p>
          <a:p>
            <a:r>
              <a:rPr lang="en-AU" b="1" dirty="0"/>
              <a:t>[CLICK]</a:t>
            </a:r>
          </a:p>
          <a:p>
            <a:endParaRPr lang="en-AU" b="1" dirty="0"/>
          </a:p>
          <a:p>
            <a:r>
              <a:rPr lang="en-AU" b="0" dirty="0"/>
              <a:t>Code in Lua iterating O(n) through our operator table to determine an operators index based on its reference</a:t>
            </a:r>
          </a:p>
          <a:p>
            <a:endParaRPr lang="en-AU" b="0" dirty="0"/>
          </a:p>
          <a:p>
            <a:r>
              <a:rPr lang="en-AU" b="1" dirty="0"/>
              <a:t>[CLICK]</a:t>
            </a:r>
          </a:p>
          <a:p>
            <a:endParaRPr lang="en-AU" b="0" dirty="0"/>
          </a:p>
          <a:p>
            <a:r>
              <a:rPr lang="en-AU" b="0" dirty="0"/>
              <a:t>The ability to query for this sort of information in a single line of Lua</a:t>
            </a:r>
          </a:p>
          <a:p>
            <a:endParaRPr lang="en-AU" b="0" dirty="0"/>
          </a:p>
          <a:p>
            <a:r>
              <a:rPr lang="en-AU" b="1" dirty="0"/>
              <a:t>[CLICK]</a:t>
            </a:r>
          </a:p>
          <a:p>
            <a:endParaRPr lang="en-AU" b="1" dirty="0"/>
          </a:p>
          <a:p>
            <a:r>
              <a:rPr lang="en-AU" b="0" dirty="0"/>
              <a:t>Which ultimately calls into C++ to perform a binary search on the data which was sequentially ordered in the build pipeline.</a:t>
            </a:r>
          </a:p>
          <a:p>
            <a:endParaRPr lang="en-AU" b="0" dirty="0"/>
          </a:p>
          <a:p>
            <a:r>
              <a:rPr lang="en-AU" b="1" dirty="0"/>
              <a:t>[CLICK]</a:t>
            </a:r>
          </a:p>
          <a:p>
            <a:endParaRPr lang="en-AU" b="1" dirty="0"/>
          </a:p>
          <a:p>
            <a:r>
              <a:rPr lang="en-AU" b="0" dirty="0"/>
              <a:t>As a result, of such a change we have achieved a few things:</a:t>
            </a:r>
          </a:p>
          <a:p>
            <a:endParaRPr lang="en-AU" b="0" dirty="0"/>
          </a:p>
          <a:p>
            <a:r>
              <a:rPr lang="en-AU" b="0" dirty="0"/>
              <a:t>1. The user code is simplified and less bug prone</a:t>
            </a:r>
          </a:p>
          <a:p>
            <a:r>
              <a:rPr lang="en-AU" b="0" dirty="0"/>
              <a:t>2. The code now executes in C++ so it no longer needs to stress the garbage collector</a:t>
            </a:r>
          </a:p>
          <a:p>
            <a:r>
              <a:rPr lang="en-AU" b="0" dirty="0"/>
              <a:t>3. The code has gone from O(n) to O(log n) using a binary search.</a:t>
            </a:r>
          </a:p>
          <a:p>
            <a:endParaRPr lang="en-AU" b="0" dirty="0"/>
          </a:p>
          <a:p>
            <a:r>
              <a:rPr lang="en-AU" b="0" dirty="0"/>
              <a:t>While this example is simple, this can be built upon.  The query system can be extended to perform joins, filtration and ordering – all within a generic C++ implementation that keeps programmers making great user experiences and not debugging what becomes hard to follow and error prone code.</a:t>
            </a:r>
          </a:p>
          <a:p>
            <a:endParaRPr lang="en-AU" b="0" dirty="0"/>
          </a:p>
          <a:p>
            <a:r>
              <a:rPr lang="en-AU" b="0" dirty="0"/>
              <a:t>Big thanks to Jeff </a:t>
            </a:r>
            <a:r>
              <a:rPr lang="en-AU" b="0" dirty="0" err="1"/>
              <a:t>Colhan</a:t>
            </a:r>
            <a:r>
              <a:rPr lang="en-AU" b="0" dirty="0"/>
              <a:t> for his work on this!</a:t>
            </a:r>
          </a:p>
        </p:txBody>
      </p:sp>
      <p:sp>
        <p:nvSpPr>
          <p:cNvPr id="4" name="Slide Number Placeholder 3"/>
          <p:cNvSpPr>
            <a:spLocks noGrp="1"/>
          </p:cNvSpPr>
          <p:nvPr>
            <p:ph type="sldNum" sz="quarter" idx="5"/>
          </p:nvPr>
        </p:nvSpPr>
        <p:spPr/>
        <p:txBody>
          <a:bodyPr/>
          <a:lstStyle/>
          <a:p>
            <a:fld id="{22289C57-55D7-40A4-A101-E74FAC7A092B}" type="slidenum">
              <a:rPr lang="en-US" smtClean="0"/>
              <a:t>19</a:t>
            </a:fld>
            <a:endParaRPr lang="en-US"/>
          </a:p>
        </p:txBody>
      </p:sp>
    </p:spTree>
    <p:extLst>
      <p:ext uri="{BB962C8B-B14F-4D97-AF65-F5344CB8AC3E}">
        <p14:creationId xmlns:p14="http://schemas.microsoft.com/office/powerpoint/2010/main" val="1783589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 SPEAKING ON THIS SLIDE</a:t>
            </a:r>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2</a:t>
            </a:fld>
            <a:endParaRPr lang="en-US"/>
          </a:p>
        </p:txBody>
      </p:sp>
    </p:spTree>
    <p:extLst>
      <p:ext uri="{BB962C8B-B14F-4D97-AF65-F5344CB8AC3E}">
        <p14:creationId xmlns:p14="http://schemas.microsoft.com/office/powerpoint/2010/main" val="1040686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dirty="0"/>
              <a:t>Now, moving onto the garbage collection which I also take issue with:</a:t>
            </a:r>
          </a:p>
          <a:p>
            <a:pPr marL="0" indent="0">
              <a:buNone/>
            </a:pPr>
            <a:endParaRPr lang="en-AU" dirty="0"/>
          </a:p>
          <a:p>
            <a:pPr marL="0" indent="0">
              <a:buNone/>
            </a:pPr>
            <a:r>
              <a:rPr lang="en-AU" b="1" dirty="0"/>
              <a:t>[CLICK]</a:t>
            </a:r>
          </a:p>
          <a:p>
            <a:pPr marL="0" indent="0">
              <a:buNone/>
            </a:pPr>
            <a:endParaRPr lang="en-AU" dirty="0"/>
          </a:p>
          <a:p>
            <a:pPr marL="0" indent="0">
              <a:buNone/>
            </a:pPr>
            <a:r>
              <a:rPr lang="en-AU" dirty="0"/>
              <a:t>First, if you are thinking of introducing a garbage collector to your game, don’t do it.  </a:t>
            </a:r>
          </a:p>
          <a:p>
            <a:pPr marL="0" indent="0">
              <a:buNone/>
            </a:pPr>
            <a:endParaRPr lang="en-AU" dirty="0"/>
          </a:p>
          <a:p>
            <a:pPr marL="0" indent="0">
              <a:buNone/>
            </a:pPr>
            <a:r>
              <a:rPr lang="en-AU" dirty="0"/>
              <a:t>If you never do it, you’ll never have to deal with this problem.  So, my first piece of advice is, just don’t.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t>If you do a bit of Googling for garbage collection best practices, it is astounding the number of gotchas and caveats there are just waiting to catch you out.  String concatenation, copying arrays, closures, anonymous methods, boxing, moving variables outside of loops – good luck keeping on top of this with a large development team!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t>There is only so much information a programmer can retain at once – is it not better for engineers to focus on the problem at hand vs following 100s of arbitrary rules in a coding standard that is simply in place to avoid the unsuitability of the system underpinning it?  And then spend the better part of a day getting a review over the line?  No.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t>Sorry.  That was a bit of a rant.  Let’s just assume we’re using a garbage collector.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t>And you notice this sort of thing happening:  The garbage collector is humming along but unable to keep up with memory consumption, so it intermittently spikes to clear a bunch of memory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t>What are our options here?  Other than making sure nothing silly is going on of course.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t>Implementation wise I will be speaking to </a:t>
            </a:r>
            <a:r>
              <a:rPr lang="en-AU" b="0" dirty="0" err="1"/>
              <a:t>LuaJIT</a:t>
            </a:r>
            <a:r>
              <a:rPr lang="en-AU" b="0" dirty="0"/>
              <a:t> with a Two-Level Segregate Fit allocator.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t>Let me first pay credit where credit is due – </a:t>
            </a:r>
            <a:r>
              <a:rPr lang="en-AU" b="0" dirty="0" err="1"/>
              <a:t>LuaJIT</a:t>
            </a:r>
            <a:r>
              <a:rPr lang="en-AU" b="0" dirty="0"/>
              <a:t> paired with the TLSF allocator are </a:t>
            </a:r>
            <a:r>
              <a:rPr lang="en-AU" b="1" i="1" dirty="0"/>
              <a:t>impressively</a:t>
            </a:r>
            <a:r>
              <a:rPr lang="en-AU" b="0" dirty="0"/>
              <a:t> fast and work very well together.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t>The problem does not lie in the underlying technology.  The problem lies in how we are using it and the use case we are applying it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t>When it comes to garbage collector tuning you have a few options.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t>One option is a partial step that runs until it frees up to a certain kilobyte threshold.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t>Another option is to go nuclear and just perform a full collection, which you see GCs do when they reach their emergency thresholds.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t>The problem with both options is that you end up relinquishing control of your CPU to the garbage collection algorithm until its finished its mandate of clearing a certain amount of memory.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t>This makes me very nervous.  How could one ever give up control of the precious CPU to an algorithm that will take an indeterminate amount of time to run, in the context of a game engine?  This is just such a bad idea!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t>As you can see from my frustrated squiggles using my beloved snipping tool, trying to tune the GC using a memory threshold alone was unable to cope with the dynamic allocation patterns demanded by the UI and when it needed to, took its sweet time to iterate the pool and free the necessary blocks up to our predetermined step threshold.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t>What if we did this though?  Tell the GC to do the smallest, most atomic step it can possibly do?  This way we can control it better and don’t need to relinquish control to the collection algorithm.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t>Doesn’t this just instantly lower your anxiety?  We are taking control of the CPU back here.  With this strategy we are now in charge of the amount of time the GC takes.  This number can either be statically defined for what works for your allocation pattern, or it can be rubber banded and allotted more time when the garbage collector is under duress.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t>After time limiting the GC and using a minimally indivisible step, we end up with some quite nice results with the GC humming along at between 130 to 180 microseconds per frame, spiking in the worst case at around 240ms. As we process this garbage collection cycle on a worker thread outside of the LUI step, this work is achieved in parallel for no real cost to the frame 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t>But just remember what I said.  It’s easier not to go down this path, because all it takes is some inefficient code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t>Undo all of this hard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p:txBody>
      </p:sp>
      <p:sp>
        <p:nvSpPr>
          <p:cNvPr id="4" name="Slide Number Placeholder 3"/>
          <p:cNvSpPr>
            <a:spLocks noGrp="1"/>
          </p:cNvSpPr>
          <p:nvPr>
            <p:ph type="sldNum" sz="quarter" idx="5"/>
          </p:nvPr>
        </p:nvSpPr>
        <p:spPr/>
        <p:txBody>
          <a:bodyPr/>
          <a:lstStyle/>
          <a:p>
            <a:fld id="{22289C57-55D7-40A4-A101-E74FAC7A092B}" type="slidenum">
              <a:rPr lang="en-US" smtClean="0"/>
              <a:t>20</a:t>
            </a:fld>
            <a:endParaRPr lang="en-US"/>
          </a:p>
        </p:txBody>
      </p:sp>
    </p:spTree>
    <p:extLst>
      <p:ext uri="{BB962C8B-B14F-4D97-AF65-F5344CB8AC3E}">
        <p14:creationId xmlns:p14="http://schemas.microsoft.com/office/powerpoint/2010/main" val="3314494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3:  THE CLUTCH</a:t>
            </a:r>
          </a:p>
          <a:p>
            <a:endParaRPr lang="en-US" dirty="0"/>
          </a:p>
          <a:p>
            <a:r>
              <a:rPr lang="en-US" dirty="0"/>
              <a:t>--------------------------------------</a:t>
            </a:r>
          </a:p>
          <a:p>
            <a:endParaRPr lang="en-US" dirty="0"/>
          </a:p>
          <a:p>
            <a:r>
              <a:rPr lang="en-AU" dirty="0"/>
              <a:t>While we were well on our way to optimizing our way out of this mess, we still had one blocking issue that was destroying us and we couldn’t work out what was going on or how to fix it.</a:t>
            </a:r>
          </a:p>
          <a:p>
            <a:endParaRPr lang="en-AU" dirty="0"/>
          </a:p>
          <a:p>
            <a:endParaRPr lang="en-AU" dirty="0"/>
          </a:p>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21</a:t>
            </a:fld>
            <a:endParaRPr lang="en-US"/>
          </a:p>
        </p:txBody>
      </p:sp>
    </p:spTree>
    <p:extLst>
      <p:ext uri="{BB962C8B-B14F-4D97-AF65-F5344CB8AC3E}">
        <p14:creationId xmlns:p14="http://schemas.microsoft.com/office/powerpoint/2010/main" val="429686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[CLICK]</a:t>
            </a:r>
          </a:p>
          <a:p>
            <a:endParaRPr lang="en-AU" dirty="0"/>
          </a:p>
          <a:p>
            <a:r>
              <a:rPr lang="en-AU" dirty="0"/>
              <a:t>We were 4 days from launch.</a:t>
            </a:r>
          </a:p>
          <a:p>
            <a:endParaRPr lang="en-AU" dirty="0"/>
          </a:p>
          <a:p>
            <a:endParaRPr lang="en-AU" dirty="0"/>
          </a:p>
          <a:p>
            <a:r>
              <a:rPr lang="en-AU" dirty="0"/>
              <a:t>[CLICK] *read the 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[CLICK]</a:t>
            </a:r>
          </a:p>
          <a:p>
            <a:endParaRPr lang="en-AU" dirty="0"/>
          </a:p>
          <a:p>
            <a:endParaRPr lang="en-AU" dirty="0"/>
          </a:p>
          <a:p>
            <a:r>
              <a:rPr lang="en-AU" dirty="0"/>
              <a:t>Well, you heard ghost.  Let’s get it done.</a:t>
            </a:r>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22</a:t>
            </a:fld>
            <a:endParaRPr lang="en-US"/>
          </a:p>
        </p:txBody>
      </p:sp>
    </p:spTree>
    <p:extLst>
      <p:ext uri="{BB962C8B-B14F-4D97-AF65-F5344CB8AC3E}">
        <p14:creationId xmlns:p14="http://schemas.microsoft.com/office/powerpoint/2010/main" val="284181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was the video I showed you at the start of the presentation.</a:t>
            </a:r>
          </a:p>
          <a:p>
            <a:endParaRPr lang="en-AU" dirty="0"/>
          </a:p>
          <a:p>
            <a:r>
              <a:rPr lang="en-AU" dirty="0"/>
              <a:t>This was the classic Swiss cheese effect.  As we were frantically trying to fix the frame stalls, we found a ticket that had been marked into the wrong bucket.  Looking through the ticket history this problem had existed for some time, although we never saw it in our local captures because it was package only, release branch only.  </a:t>
            </a:r>
          </a:p>
          <a:p>
            <a:endParaRPr lang="en-AU" dirty="0"/>
          </a:p>
          <a:p>
            <a:r>
              <a:rPr lang="en-AU" dirty="0"/>
              <a:t>This was happening with 100% reproduction for QA in playtests, but not for us running our local builds.  I spent a sleepless week trying to reproduce this and fix it blind but to no avail.</a:t>
            </a:r>
          </a:p>
          <a:p>
            <a:endParaRPr lang="en-AU" dirty="0"/>
          </a:p>
          <a:p>
            <a:r>
              <a:rPr lang="en-AU" dirty="0"/>
              <a:t>We had 4 days left until launch.  I called the 141 into a Zoom, I was desperate and couldn’t do it alone.  </a:t>
            </a:r>
          </a:p>
          <a:p>
            <a:endParaRPr lang="en-AU" dirty="0"/>
          </a:p>
          <a:p>
            <a:r>
              <a:rPr lang="en-AU" dirty="0"/>
              <a:t>We immediately launched into a full-blown assault on the issue.</a:t>
            </a:r>
          </a:p>
          <a:p>
            <a:endParaRPr lang="en-AU" dirty="0"/>
          </a:p>
          <a:p>
            <a:r>
              <a:rPr lang="en-AU" dirty="0"/>
              <a:t>This was one of the most remarkable team efforts I have ever had the privilege of being a part of in my career:</a:t>
            </a:r>
          </a:p>
          <a:p>
            <a:endParaRPr lang="en-AU" dirty="0"/>
          </a:p>
          <a:p>
            <a:r>
              <a:rPr lang="en-AU" dirty="0"/>
              <a:t>With 4 days until ship:</a:t>
            </a:r>
          </a:p>
          <a:p>
            <a:endParaRPr lang="en-AU" dirty="0"/>
          </a:p>
          <a:p>
            <a:pPr marL="228600" indent="-228600">
              <a:buAutoNum type="arabicPeriod"/>
            </a:pPr>
            <a:r>
              <a:rPr lang="en-AU" dirty="0"/>
              <a:t>Stephen White hammered away trying to get a local repro and managed to get the hitching started by hopping into a vehicle and re-fuelling it.  I still to this day have no idea how this got us local reproduction, but I’ll take it as a gift from the gods.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dirty="0"/>
              <a:t>Alister got the release branch and side loaded a special diagnostic profile build against the package that would give us the ability to further diagnose the problem.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dirty="0"/>
              <a:t>He followed Stephen’s vehicle refuelling repro steps and took the capture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b="1" dirty="0"/>
              <a:t>[CLICK] </a:t>
            </a:r>
            <a:r>
              <a:rPr lang="en-AU" dirty="0"/>
              <a:t>We analysed the capture and found that the offender was high order of complexity objectives code sending the </a:t>
            </a:r>
            <a:r>
              <a:rPr lang="en-AU" dirty="0" err="1"/>
              <a:t>LuaVM</a:t>
            </a:r>
            <a:r>
              <a:rPr lang="en-AU" dirty="0"/>
              <a:t> out of memory. It wasn’t immediately clear this was the cause as we were running out of memory on the next frame, but it showed us where to look and turned out that the incremental GC just couldn’t keep up.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dirty="0"/>
              <a:t>It turns out this was only reproducible in the big map and never happened in a local test because there wasn’t enough players and objectives active when playing with only bots or a few dev kits.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b="1" dirty="0"/>
              <a:t>[CLICK]</a:t>
            </a:r>
            <a:r>
              <a:rPr lang="en-AU" dirty="0"/>
              <a:t> With a few insights about objectives from Kyle Turchik, Jarrod created a C++ fix to eliminate the complexity from the objective's algorithm.  In a nutshell, loads of data was being sent to Lua for processing as objectives contained 32 slots for locations and rarely used them all.  In addition to this we could also prune objectives that were empty as well as objectives that were active as they didn’t need to be displayed in world space.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dirty="0"/>
              <a:t>Alister then verified it worked against the package and took profiles to verify the fixes efficacy.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b="1" dirty="0"/>
              <a:t>[CLICK]</a:t>
            </a:r>
            <a:r>
              <a:rPr lang="en-AU" dirty="0"/>
              <a:t> We put the code up for review and kicked off the ETU build to fix it 72 hours before launch.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[PAUSE]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That…  was close.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[PAUSE]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AU" dirty="0"/>
          </a:p>
          <a:p>
            <a:endParaRPr lang="en-AU" dirty="0"/>
          </a:p>
        </p:txBody>
      </p:sp>
      <p:sp>
        <p:nvSpPr>
          <p:cNvPr id="4" name="Slide Number Placeholder 3"/>
          <p:cNvSpPr>
            <a:spLocks noGrp="1"/>
          </p:cNvSpPr>
          <p:nvPr>
            <p:ph type="sldNum" sz="quarter" idx="5"/>
          </p:nvPr>
        </p:nvSpPr>
        <p:spPr/>
        <p:txBody>
          <a:bodyPr/>
          <a:lstStyle/>
          <a:p>
            <a:fld id="{22289C57-55D7-40A4-A101-E74FAC7A092B}" type="slidenum">
              <a:rPr lang="en-US" smtClean="0"/>
              <a:t>23</a:t>
            </a:fld>
            <a:endParaRPr lang="en-US"/>
          </a:p>
        </p:txBody>
      </p:sp>
    </p:spTree>
    <p:extLst>
      <p:ext uri="{BB962C8B-B14F-4D97-AF65-F5344CB8AC3E}">
        <p14:creationId xmlns:p14="http://schemas.microsoft.com/office/powerpoint/2010/main" val="995519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Well, as you can probably guess – we did it.  Call of Duty – as it always is – was released on time.</a:t>
            </a:r>
          </a:p>
          <a:p>
            <a:endParaRPr lang="en-AU" dirty="0"/>
          </a:p>
          <a:p>
            <a:r>
              <a:rPr lang="en-AU" dirty="0"/>
              <a:t>Many battles like this are fought across all departments to get our game out the door each year, and I have huge respect for all of the Activision studios that help to make our game a reality and such a commercial success.</a:t>
            </a:r>
          </a:p>
          <a:p>
            <a:endParaRPr lang="en-AU" dirty="0"/>
          </a:p>
          <a:p>
            <a:r>
              <a:rPr lang="en-AU" dirty="0"/>
              <a:t>--------------------------</a:t>
            </a:r>
          </a:p>
          <a:p>
            <a:endParaRPr lang="en-AU" dirty="0"/>
          </a:p>
          <a:p>
            <a:r>
              <a:rPr lang="en-AU" b="1" dirty="0"/>
              <a:t>[CLICK] </a:t>
            </a:r>
          </a:p>
          <a:p>
            <a:endParaRPr lang="en-AU" b="1" dirty="0"/>
          </a:p>
          <a:p>
            <a:r>
              <a:rPr lang="en-AU" dirty="0"/>
              <a:t>Now that we had put in the work to get the game out the door, without a solid plan performance atrophy would creep back in and this sort of ship risk would be a repeating occurrence.</a:t>
            </a:r>
          </a:p>
          <a:p>
            <a:endParaRPr lang="en-AU" dirty="0"/>
          </a:p>
          <a:p>
            <a:r>
              <a:rPr lang="en-AU" dirty="0"/>
              <a:t>This was a battle we were only going to fight once.</a:t>
            </a:r>
          </a:p>
          <a:p>
            <a:endParaRPr lang="en-AU" dirty="0"/>
          </a:p>
        </p:txBody>
      </p:sp>
      <p:sp>
        <p:nvSpPr>
          <p:cNvPr id="4" name="Slide Number Placeholder 3"/>
          <p:cNvSpPr>
            <a:spLocks noGrp="1"/>
          </p:cNvSpPr>
          <p:nvPr>
            <p:ph type="sldNum" sz="quarter" idx="5"/>
          </p:nvPr>
        </p:nvSpPr>
        <p:spPr/>
        <p:txBody>
          <a:bodyPr/>
          <a:lstStyle/>
          <a:p>
            <a:fld id="{22289C57-55D7-40A4-A101-E74FAC7A092B}" type="slidenum">
              <a:rPr lang="en-US" smtClean="0"/>
              <a:t>24</a:t>
            </a:fld>
            <a:endParaRPr lang="en-US"/>
          </a:p>
        </p:txBody>
      </p:sp>
    </p:spTree>
    <p:extLst>
      <p:ext uri="{BB962C8B-B14F-4D97-AF65-F5344CB8AC3E}">
        <p14:creationId xmlns:p14="http://schemas.microsoft.com/office/powerpoint/2010/main" val="2770214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Part 4:  Battle Hardening</a:t>
            </a:r>
          </a:p>
          <a:p>
            <a:endParaRPr lang="en-AU" dirty="0"/>
          </a:p>
          <a:p>
            <a:r>
              <a:rPr lang="en-AU" dirty="0"/>
              <a:t>This close call exposed a huge vulnerability in the code base, but it also forced us to do a deep dive into it.</a:t>
            </a:r>
          </a:p>
          <a:p>
            <a:endParaRPr lang="en-AU" dirty="0"/>
          </a:p>
          <a:p>
            <a:r>
              <a:rPr lang="en-AU" dirty="0"/>
              <a:t>The goal posts had moved and this time to a more ambitious place.  </a:t>
            </a:r>
          </a:p>
          <a:p>
            <a:endParaRPr lang="en-AU" dirty="0"/>
          </a:p>
          <a:p>
            <a:r>
              <a:rPr lang="en-AU" dirty="0"/>
              <a:t>The aim of the game was now to:</a:t>
            </a:r>
          </a:p>
          <a:p>
            <a:endParaRPr lang="en-AU" dirty="0"/>
          </a:p>
          <a:p>
            <a:pPr marL="228600" indent="-228600">
              <a:buAutoNum type="arabicPeriod"/>
            </a:pPr>
            <a:r>
              <a:rPr lang="en-AU" dirty="0"/>
              <a:t>Further improve on framerate – get the worst-case and slowest platform frame time to under 4ms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dirty="0"/>
              <a:t>Improve processes pertaining to CPU performance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dirty="0"/>
              <a:t>Improve diagnostics</a:t>
            </a:r>
          </a:p>
          <a:p>
            <a:pPr marL="228600" indent="-228600">
              <a:buAutoNum type="arabicPeriod"/>
            </a:pPr>
            <a:r>
              <a:rPr lang="en-AU" dirty="0"/>
              <a:t>Automate performance testing</a:t>
            </a:r>
          </a:p>
          <a:p>
            <a:pPr marL="228600" indent="-228600">
              <a:buAutoNum type="arabicPeriod"/>
            </a:pPr>
            <a:endParaRPr lang="en-AU"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25</a:t>
            </a:fld>
            <a:endParaRPr lang="en-US"/>
          </a:p>
        </p:txBody>
      </p:sp>
    </p:spTree>
    <p:extLst>
      <p:ext uri="{BB962C8B-B14F-4D97-AF65-F5344CB8AC3E}">
        <p14:creationId xmlns:p14="http://schemas.microsoft.com/office/powerpoint/2010/main" val="35161661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set an ambitious sustained frame target to </a:t>
            </a:r>
          </a:p>
          <a:p>
            <a:endParaRPr lang="en-AU" dirty="0"/>
          </a:p>
          <a:p>
            <a:r>
              <a:rPr lang="en-AU" b="1" dirty="0"/>
              <a:t>[CLICK]</a:t>
            </a:r>
          </a:p>
          <a:p>
            <a:endParaRPr lang="en-AU" dirty="0"/>
          </a:p>
          <a:p>
            <a:r>
              <a:rPr lang="en-AU" dirty="0"/>
              <a:t>4ms or less on base PS4 platform.</a:t>
            </a:r>
          </a:p>
          <a:p>
            <a:endParaRPr lang="en-AU" dirty="0"/>
          </a:p>
          <a:p>
            <a:r>
              <a:rPr lang="en-AU" b="1" dirty="0"/>
              <a:t>[CLICK]</a:t>
            </a:r>
            <a:r>
              <a:rPr lang="en-AU" dirty="0"/>
              <a:t> </a:t>
            </a:r>
          </a:p>
          <a:p>
            <a:endParaRPr lang="en-AU" dirty="0"/>
          </a:p>
          <a:p>
            <a:r>
              <a:rPr lang="en-AU" dirty="0"/>
              <a:t>This was an ambitious target considering we were sitting at over 7ms at the time, and the </a:t>
            </a:r>
            <a:r>
              <a:rPr lang="en-AU" dirty="0" err="1"/>
              <a:t>Playstation</a:t>
            </a:r>
            <a:r>
              <a:rPr lang="en-AU" dirty="0"/>
              <a:t> 4 CPU was released over 11 years ago with a dated CPU that clocks in at a meagre 1.6 GHz.</a:t>
            </a:r>
          </a:p>
          <a:p>
            <a:endParaRPr lang="en-AU" dirty="0"/>
          </a:p>
          <a:p>
            <a:r>
              <a:rPr lang="en-AU" dirty="0"/>
              <a:t>To put this into perspective, the smartphone in your pocket has a significantly more powerful CPU than the </a:t>
            </a:r>
            <a:r>
              <a:rPr lang="en-AU" dirty="0" err="1"/>
              <a:t>Playstation</a:t>
            </a:r>
            <a:r>
              <a:rPr lang="en-AU" dirty="0"/>
              <a:t> 4 does.  It was actually considered </a:t>
            </a:r>
            <a:r>
              <a:rPr lang="en-AU" dirty="0" err="1"/>
              <a:t>underpowed</a:t>
            </a:r>
            <a:r>
              <a:rPr lang="en-AU" dirty="0"/>
              <a:t> in 2013 when the console itself was released!</a:t>
            </a:r>
          </a:p>
          <a:p>
            <a:endParaRPr lang="en-AU" dirty="0"/>
          </a:p>
          <a:p>
            <a:r>
              <a:rPr lang="en-AU" dirty="0"/>
              <a:t>---------------------------------</a:t>
            </a:r>
          </a:p>
          <a:p>
            <a:endParaRPr lang="en-AU" dirty="0"/>
          </a:p>
          <a:p>
            <a:r>
              <a:rPr lang="en-AU" b="1" dirty="0"/>
              <a:t>[PAUSE]</a:t>
            </a:r>
          </a:p>
          <a:p>
            <a:endParaRPr lang="en-AU" dirty="0"/>
          </a:p>
          <a:p>
            <a:r>
              <a:rPr lang="en-AU" dirty="0"/>
              <a:t>Regardless of the challenges, I delivered a roadmap to outline the way in which we would work towards our target.</a:t>
            </a:r>
          </a:p>
          <a:p>
            <a:endParaRPr lang="en-AU" dirty="0"/>
          </a:p>
          <a:p>
            <a:r>
              <a:rPr lang="en-AU" dirty="0"/>
              <a:t>The thing is, you can’t fix what you don’t have a metric for.  In this last battle for 60 FPS I had loosely defined different types of hitches based on their duration and then tried to triage and work backwards from there.</a:t>
            </a:r>
          </a:p>
          <a:p>
            <a:endParaRPr lang="en-AU" dirty="0"/>
          </a:p>
          <a:p>
            <a:r>
              <a:rPr lang="en-AU" dirty="0"/>
              <a:t>The aim of the game was “get it shippable” which generally meant getting the frame time down to something that didn’t impact the baseline FPS too much and didn’t have obvious stalls.</a:t>
            </a:r>
          </a:p>
          <a:p>
            <a:endParaRPr lang="en-AU" dirty="0"/>
          </a:p>
          <a:p>
            <a:r>
              <a:rPr lang="en-AU" dirty="0"/>
              <a:t>Most of the work we carried out was stall related.  While we made 1.5ms worth of progress on the sustained frame time, it wasn’t enough to fully unblock the main thread.</a:t>
            </a:r>
          </a:p>
          <a:p>
            <a:endParaRPr lang="en-AU" dirty="0"/>
          </a:p>
          <a:p>
            <a:r>
              <a:rPr lang="en-AU" b="1" dirty="0"/>
              <a:t>[CLICK] </a:t>
            </a:r>
          </a:p>
          <a:p>
            <a:endParaRPr lang="en-AU" dirty="0"/>
          </a:p>
          <a:p>
            <a:r>
              <a:rPr lang="en-AU" dirty="0"/>
              <a:t>One of the problems with our measurement technique was that it was taking the mean frame from short profiles we took on our own dev kits with bots.</a:t>
            </a:r>
          </a:p>
          <a:p>
            <a:endParaRPr lang="en-AU" dirty="0"/>
          </a:p>
          <a:p>
            <a:r>
              <a:rPr lang="en-AU" dirty="0"/>
              <a:t>These types of profiles are too granular and polluted to give an indication of an overall performance trajectory.  Capturing actual playtest metrics is key.</a:t>
            </a:r>
          </a:p>
          <a:p>
            <a:endParaRPr lang="en-AU" dirty="0"/>
          </a:p>
          <a:p>
            <a:r>
              <a:rPr lang="en-AU" dirty="0"/>
              <a:t>But before even considering </a:t>
            </a:r>
            <a:r>
              <a:rPr lang="en-AU" b="1" i="1" dirty="0"/>
              <a:t>where </a:t>
            </a:r>
            <a:r>
              <a:rPr lang="en-AU" dirty="0"/>
              <a:t>performance should be measured, it is important to set up guidelines for </a:t>
            </a:r>
            <a:r>
              <a:rPr lang="en-AU" b="1" i="1" dirty="0"/>
              <a:t>how </a:t>
            </a:r>
            <a:r>
              <a:rPr lang="en-AU" dirty="0"/>
              <a:t>performance will be measured.</a:t>
            </a:r>
          </a:p>
          <a:p>
            <a:endParaRPr lang="en-AU" dirty="0"/>
          </a:p>
          <a:p>
            <a:r>
              <a:rPr lang="en-AU" dirty="0"/>
              <a:t>Taking the statistical mean of a play test capture is not a useful metric for generalised CPU performance.  The reason for this is because the statistical mean in such a long capture will collapse the concepts of sustained frames and spike frame times into a single metric.  It is important to measure both of these metrics separately to ensure we eliminate the noise of frame spikes from the sustained frame time measurement.</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[CLICK] [CLICK]  </a:t>
            </a:r>
          </a:p>
          <a:p>
            <a:endParaRPr lang="en-AU" dirty="0"/>
          </a:p>
          <a:p>
            <a:r>
              <a:rPr lang="en-AU" dirty="0"/>
              <a:t>This is why medians are used for performance tracking.  The 50% median provides an excellent metric for sustained frame performance, while the </a:t>
            </a:r>
          </a:p>
          <a:p>
            <a:endParaRPr lang="en-AU" dirty="0"/>
          </a:p>
          <a:p>
            <a:r>
              <a:rPr lang="en-AU" b="1" dirty="0"/>
              <a:t>[CLICK]</a:t>
            </a:r>
            <a:r>
              <a:rPr lang="en-AU" dirty="0"/>
              <a:t> </a:t>
            </a:r>
          </a:p>
          <a:p>
            <a:endParaRPr lang="en-AU" dirty="0"/>
          </a:p>
          <a:p>
            <a:r>
              <a:rPr lang="en-AU" dirty="0"/>
              <a:t>99th percentile median will give the 1% worst performing spike frames.  This can go a step further to the </a:t>
            </a:r>
          </a:p>
          <a:p>
            <a:endParaRPr lang="en-AU" dirty="0"/>
          </a:p>
          <a:p>
            <a:r>
              <a:rPr lang="en-AU" b="1" dirty="0"/>
              <a:t>[CLICK]</a:t>
            </a:r>
            <a:r>
              <a:rPr lang="en-AU" dirty="0"/>
              <a:t> </a:t>
            </a:r>
          </a:p>
          <a:p>
            <a:endParaRPr lang="en-AU" dirty="0"/>
          </a:p>
          <a:p>
            <a:r>
              <a:rPr lang="en-AU" dirty="0"/>
              <a:t>99.9% percentile median, which will give an accurate representation of the duration experienced by the worst 0.1% performing frame offenders, or the frame types I previously referred to as stalls.</a:t>
            </a:r>
          </a:p>
          <a:p>
            <a:endParaRPr lang="en-AU" dirty="0"/>
          </a:p>
          <a:p>
            <a:r>
              <a:rPr lang="en-AU" dirty="0"/>
              <a:t>Using a metric based methodology like this not only defines a much better way to categorise and triage stall types, it provides accurate metrics for long term tracking of performance data.</a:t>
            </a:r>
          </a:p>
        </p:txBody>
      </p:sp>
      <p:sp>
        <p:nvSpPr>
          <p:cNvPr id="4" name="Slide Number Placeholder 3"/>
          <p:cNvSpPr>
            <a:spLocks noGrp="1"/>
          </p:cNvSpPr>
          <p:nvPr>
            <p:ph type="sldNum" sz="quarter" idx="5"/>
          </p:nvPr>
        </p:nvSpPr>
        <p:spPr/>
        <p:txBody>
          <a:bodyPr/>
          <a:lstStyle/>
          <a:p>
            <a:fld id="{22289C57-55D7-40A4-A101-E74FAC7A092B}" type="slidenum">
              <a:rPr lang="en-US" smtClean="0"/>
              <a:t>26</a:t>
            </a:fld>
            <a:endParaRPr lang="en-US"/>
          </a:p>
        </p:txBody>
      </p:sp>
    </p:spTree>
    <p:extLst>
      <p:ext uri="{BB962C8B-B14F-4D97-AF65-F5344CB8AC3E}">
        <p14:creationId xmlns:p14="http://schemas.microsoft.com/office/powerpoint/2010/main" val="2962809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Which brings me to my next point: Measurement is of no use without accurate and consistent sampling.  </a:t>
            </a:r>
          </a:p>
          <a:p>
            <a:endParaRPr lang="en-AU" dirty="0"/>
          </a:p>
          <a:p>
            <a:r>
              <a:rPr lang="en-AU" dirty="0"/>
              <a:t>A game changing development in our current process is the CPU performance dashboard set up by Liam Gilbride.  The dashboard took existing FPS tool measurements from playtest builds and sent them to an elastic dashboard for analysis.</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[CLICK] </a:t>
            </a:r>
          </a:p>
          <a:p>
            <a:endParaRPr lang="en-AU" dirty="0"/>
          </a:p>
          <a:p>
            <a:r>
              <a:rPr lang="en-AU" dirty="0"/>
              <a:t>This allowed us to track CPU performance for each part of the frame step for each level, over time.  This was ultimately how we defined progress and success criteria for CPU performance well beyond the scope of just the UI.</a:t>
            </a:r>
          </a:p>
          <a:p>
            <a:endParaRPr lang="en-AU" dirty="0"/>
          </a:p>
          <a:p>
            <a:r>
              <a:rPr lang="en-AU" b="1" dirty="0"/>
              <a:t>[CLICK] </a:t>
            </a:r>
          </a:p>
          <a:p>
            <a:endParaRPr lang="en-AU" dirty="0"/>
          </a:p>
          <a:p>
            <a:r>
              <a:rPr lang="en-AU" dirty="0"/>
              <a:t>But using it specifically for the UI was a godsend and we could view our progress over time visually and with great accuracy.  On the left you can see stall frames in red, spike frames in blue and sustained frames in green.  On the right you can see a histogram of frame time distribution.  This is filtered to a 4-month period, although the dashboard can be customised to any chart, query or time span to create any chart desired.</a:t>
            </a:r>
          </a:p>
          <a:p>
            <a:endParaRPr lang="en-AU" dirty="0"/>
          </a:p>
          <a:p>
            <a:r>
              <a:rPr lang="en-AU" b="1" dirty="0"/>
              <a:t>[PAUSE]</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 dashboards efficacy is only as reliable as the data you send it.  This is why establishing reliable processes for capturing this data is so important.  </a:t>
            </a:r>
          </a:p>
          <a:p>
            <a:endParaRPr lang="en-AU" dirty="0"/>
          </a:p>
          <a:p>
            <a:r>
              <a:rPr lang="en-AU" dirty="0"/>
              <a:t>Establishing processes for QA to perform 2 playtests a week in the profile build - tested across a variety of game modes and levels – ensured that we had a steady stream of data flowing into the dashboard.</a:t>
            </a:r>
          </a:p>
          <a:p>
            <a:endParaRPr lang="en-AU" dirty="0"/>
          </a:p>
          <a:p>
            <a:r>
              <a:rPr lang="en-AU" dirty="0"/>
              <a:t>In addition to this, we educated QA on taking razor captures for closer engineering analysis.  It was in this channel we could also make QA requests for captures of spikes we needed more information on.</a:t>
            </a:r>
          </a:p>
          <a:p>
            <a:endParaRPr lang="en-AU" dirty="0"/>
          </a:p>
        </p:txBody>
      </p:sp>
      <p:sp>
        <p:nvSpPr>
          <p:cNvPr id="4" name="Slide Number Placeholder 3"/>
          <p:cNvSpPr>
            <a:spLocks noGrp="1"/>
          </p:cNvSpPr>
          <p:nvPr>
            <p:ph type="sldNum" sz="quarter" idx="5"/>
          </p:nvPr>
        </p:nvSpPr>
        <p:spPr/>
        <p:txBody>
          <a:bodyPr/>
          <a:lstStyle/>
          <a:p>
            <a:fld id="{22289C57-55D7-40A4-A101-E74FAC7A092B}" type="slidenum">
              <a:rPr lang="en-US" smtClean="0"/>
              <a:t>27</a:t>
            </a:fld>
            <a:endParaRPr lang="en-US"/>
          </a:p>
        </p:txBody>
      </p:sp>
    </p:spTree>
    <p:extLst>
      <p:ext uri="{BB962C8B-B14F-4D97-AF65-F5344CB8AC3E}">
        <p14:creationId xmlns:p14="http://schemas.microsoft.com/office/powerpoint/2010/main" val="40872701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by now we have established how we will measure the data, where will we measure the data, and where the data will come from.  </a:t>
            </a:r>
          </a:p>
          <a:p>
            <a:endParaRPr lang="en-AU" dirty="0"/>
          </a:p>
          <a:p>
            <a:r>
              <a:rPr lang="en-AU" dirty="0"/>
              <a:t>While this is all good and well, the data is useless unless we have the diagnostic tools and means to act on it.</a:t>
            </a:r>
          </a:p>
          <a:p>
            <a:endParaRPr lang="en-AU" dirty="0"/>
          </a:p>
          <a:p>
            <a:r>
              <a:rPr lang="en-AU" b="1" dirty="0"/>
              <a:t>[CLICK] </a:t>
            </a:r>
          </a:p>
          <a:p>
            <a:endParaRPr lang="en-AU" dirty="0"/>
          </a:p>
          <a:p>
            <a:r>
              <a:rPr lang="en-AU" dirty="0"/>
              <a:t>It was for this reason that profile marker verbosity was moved to a toggleable switch in the profile build.  This meant that QA could flick various levels of user marker detail on and off based on our investigative requirements.  </a:t>
            </a:r>
          </a:p>
          <a:p>
            <a:endParaRPr lang="en-AU" dirty="0"/>
          </a:p>
          <a:p>
            <a:r>
              <a:rPr lang="en-AU" b="1" dirty="0"/>
              <a:t>[CLICK] </a:t>
            </a:r>
          </a:p>
          <a:p>
            <a:endParaRPr lang="en-AU" b="1" dirty="0"/>
          </a:p>
          <a:p>
            <a:r>
              <a:rPr lang="en-AU" dirty="0"/>
              <a:t>If for example, I needed the highest level of granularity, I could ask for a short capture of the highest possible detail during gameplay to investigate the state of quad caching status as we </a:t>
            </a:r>
            <a:r>
              <a:rPr lang="en-AU" dirty="0" err="1"/>
              <a:t>color</a:t>
            </a:r>
            <a:r>
              <a:rPr lang="en-AU" dirty="0"/>
              <a:t> coded the user markers to get a glimpse into which of our quads were invalidating and if the invalidations were necessary.</a:t>
            </a:r>
          </a:p>
          <a:p>
            <a:endParaRPr lang="en-AU" dirty="0"/>
          </a:p>
          <a:p>
            <a:r>
              <a:rPr lang="en-AU" b="1" dirty="0"/>
              <a:t>[CLICK]</a:t>
            </a:r>
            <a:r>
              <a:rPr lang="en-AU" dirty="0"/>
              <a:t> Or I could use this mode to quickly run a local test to see what assets were being looked up on a lengthy menu transition.</a:t>
            </a:r>
          </a:p>
          <a:p>
            <a:endParaRPr lang="en-AU" dirty="0"/>
          </a:p>
          <a:p>
            <a:r>
              <a:rPr lang="en-AU" dirty="0"/>
              <a:t>Using the profiler in this manner made diagnosing problems much faster, and having established processes and support form QA meant that engineers didn’t need to spend their days working for a reproduction.  We could simply ask QA to flick on a switch and take a capture of their reproduction for us – in the same way you might ask for a video of the problem, we would simply ask for a verbose capture.  This would often point us to exactly where the problem was originating from.</a:t>
            </a:r>
          </a:p>
          <a:p>
            <a:endParaRPr lang="en-AU" dirty="0"/>
          </a:p>
          <a:p>
            <a:r>
              <a:rPr lang="en-AU" dirty="0"/>
              <a:t>I’d like to shout out Andrew Medlin for defining and driving these CPU performance processes so well on MW3.</a:t>
            </a:r>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28</a:t>
            </a:fld>
            <a:endParaRPr lang="en-US"/>
          </a:p>
        </p:txBody>
      </p:sp>
    </p:spTree>
    <p:extLst>
      <p:ext uri="{BB962C8B-B14F-4D97-AF65-F5344CB8AC3E}">
        <p14:creationId xmlns:p14="http://schemas.microsoft.com/office/powerpoint/2010/main" val="2979192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While it all good and well to establish these processes to be able to deliver a stable product, we are now taking it a step further.</a:t>
            </a:r>
          </a:p>
          <a:p>
            <a:endParaRPr lang="en-AU" dirty="0"/>
          </a:p>
          <a:p>
            <a:r>
              <a:rPr lang="en-AU" dirty="0"/>
              <a:t>The roadmap for 2024 is to get performance tests running on CI per-commit, with thresholds set on automated performance tests which break and turn red when exceeded.  This will allow us to immediately detect when slow code was added and roll back the change, and to also keep tabs on seasonal memory consumption and performance atrophy.</a:t>
            </a:r>
          </a:p>
          <a:p>
            <a:endParaRPr lang="en-AU" dirty="0"/>
          </a:p>
          <a:p>
            <a:r>
              <a:rPr lang="en-AU" dirty="0"/>
              <a:t>This has the added benefit of being a learning opportunity for the engineer responsible for the change with the idea being to coach engineers on the topic of performance, algorithms, data structures and other engineering first principals.</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[CLICK] </a:t>
            </a:r>
            <a:endParaRPr lang="en-AU" dirty="0"/>
          </a:p>
          <a:p>
            <a:endParaRPr lang="en-AU" dirty="0"/>
          </a:p>
          <a:p>
            <a:r>
              <a:rPr lang="en-AU" dirty="0"/>
              <a:t>Automated test performance metrics are already functional where we track of the internals of the UI system each commit.  In the above example you can see the incidence of spike frames decreasing over time.</a:t>
            </a:r>
          </a:p>
          <a:p>
            <a:endParaRPr lang="en-AU" dirty="0"/>
          </a:p>
          <a:p>
            <a:r>
              <a:rPr lang="en-AU" b="1" dirty="0"/>
              <a:t>[CLICK] </a:t>
            </a:r>
          </a:p>
          <a:p>
            <a:endParaRPr lang="en-AU" dirty="0"/>
          </a:p>
          <a:p>
            <a:r>
              <a:rPr lang="en-AU" dirty="0"/>
              <a:t>Here is another example where a change has introduced a frame stall.</a:t>
            </a:r>
          </a:p>
          <a:p>
            <a:endParaRPr lang="en-AU" dirty="0"/>
          </a:p>
          <a:p>
            <a:r>
              <a:rPr lang="en-AU" dirty="0"/>
              <a:t>This is still a work in progress as we need to further build out tests and stabilise the data but even in its current state it has been really effective in catching performance and memory regressions.</a:t>
            </a:r>
          </a:p>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29</a:t>
            </a:fld>
            <a:endParaRPr lang="en-US"/>
          </a:p>
        </p:txBody>
      </p:sp>
    </p:spTree>
    <p:extLst>
      <p:ext uri="{BB962C8B-B14F-4D97-AF65-F5344CB8AC3E}">
        <p14:creationId xmlns:p14="http://schemas.microsoft.com/office/powerpoint/2010/main" val="684314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 must admit, making this sequence in PowerPoint was far more difficult than I could have anticipated.</a:t>
            </a:r>
          </a:p>
          <a:p>
            <a:endParaRPr lang="en-AU" dirty="0"/>
          </a:p>
          <a:p>
            <a:r>
              <a:rPr lang="en-AU" b="1" dirty="0"/>
              <a:t>[CLICK]</a:t>
            </a:r>
          </a:p>
          <a:p>
            <a:endParaRPr lang="en-AU" dirty="0"/>
          </a:p>
          <a:p>
            <a:r>
              <a:rPr lang="en-AU" dirty="0"/>
              <a:t>This image depicts ghost aiming down the sight of a sniper rifle.  </a:t>
            </a:r>
          </a:p>
          <a:p>
            <a:endParaRPr lang="en-AU" dirty="0"/>
          </a:p>
          <a:p>
            <a:r>
              <a:rPr lang="en-AU" dirty="0"/>
              <a:t>This image also depicts what I imagine rendering and engine programmers look like when they start sifting through their engines user interface code.</a:t>
            </a:r>
          </a:p>
          <a:p>
            <a:endParaRPr lang="en-AU" dirty="0"/>
          </a:p>
          <a:p>
            <a:r>
              <a:rPr lang="en-AU" b="1" dirty="0"/>
              <a:t>[PAUSE]</a:t>
            </a:r>
          </a:p>
          <a:p>
            <a:endParaRPr lang="en-AU" dirty="0"/>
          </a:p>
          <a:p>
            <a:r>
              <a:rPr lang="en-AU" dirty="0"/>
              <a:t>I've made an entire career out taking that look under the covers of user interface systems and I can assure you....   I've seen some things...   </a:t>
            </a:r>
          </a:p>
          <a:p>
            <a:endParaRPr lang="en-AU" dirty="0"/>
          </a:p>
          <a:p>
            <a:r>
              <a:rPr lang="en-AU" dirty="0"/>
              <a:t>Today I am going to tell you a story of how we had had one of those classic game development moments when you are working really </a:t>
            </a:r>
            <a:r>
              <a:rPr lang="en-AU" dirty="0" err="1"/>
              <a:t>really</a:t>
            </a:r>
            <a:r>
              <a:rPr lang="en-AU" dirty="0"/>
              <a:t> hard to get a game ready to ship, and you get a message – in this case from ghost – informing you that the game performance has atrophied to a point where the frame rate was no longer hitting its vital 60FPS target, and that the UI has a large part to play in that problem.</a:t>
            </a:r>
          </a:p>
          <a:p>
            <a:endParaRPr lang="en-AU" dirty="0"/>
          </a:p>
          <a:p>
            <a:r>
              <a:rPr lang="en-AU" dirty="0"/>
              <a:t>The mandate was simple.  Assemble a team, and fix it.  Quickly.</a:t>
            </a:r>
          </a:p>
          <a:p>
            <a:endParaRPr lang="en-AU" dirty="0"/>
          </a:p>
          <a:p>
            <a:r>
              <a:rPr lang="en-AU" b="1" dirty="0"/>
              <a:t>[CLICK]</a:t>
            </a:r>
          </a:p>
          <a:p>
            <a:endParaRPr lang="en-AU" dirty="0"/>
          </a:p>
          <a:p>
            <a:r>
              <a:rPr lang="en-AU" dirty="0"/>
              <a:t>And so it was done.</a:t>
            </a:r>
          </a:p>
          <a:p>
            <a:endParaRPr lang="en-AU" dirty="0"/>
          </a:p>
          <a:p>
            <a:r>
              <a:rPr lang="en-AU" dirty="0"/>
              <a:t>The UI Systems “Spec Ops” ensemble, also known as “task force 141”, was a specialist team armed with various profilers to obliterate poor CPU performance and take no hostages.</a:t>
            </a:r>
          </a:p>
          <a:p>
            <a:endParaRPr lang="en-AU" dirty="0"/>
          </a:p>
          <a:p>
            <a:r>
              <a:rPr lang="en-AU" dirty="0"/>
              <a:t>The team was assembled specifically for this one purpose – Operation UI Code – and it consisted of: </a:t>
            </a:r>
          </a:p>
          <a:p>
            <a:endParaRPr lang="en-AU" dirty="0"/>
          </a:p>
          <a:p>
            <a:r>
              <a:rPr lang="en-AU" dirty="0"/>
              <a:t>[CLICK] Alister Hatt</a:t>
            </a:r>
          </a:p>
          <a:p>
            <a:r>
              <a:rPr lang="en-AU" dirty="0"/>
              <a:t>[CLICK] Stephen White</a:t>
            </a:r>
          </a:p>
          <a:p>
            <a:r>
              <a:rPr lang="en-AU" dirty="0"/>
              <a:t>[CLICK] Jarrod Dowsey</a:t>
            </a:r>
          </a:p>
          <a:p>
            <a:r>
              <a:rPr lang="en-AU" dirty="0"/>
              <a:t>[CLICK] Myself</a:t>
            </a:r>
          </a:p>
          <a:p>
            <a:r>
              <a:rPr lang="en-AU" dirty="0"/>
              <a:t>[CLICK] and Dan Nelson, also known as Ghost.</a:t>
            </a:r>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3</a:t>
            </a:fld>
            <a:endParaRPr lang="en-US"/>
          </a:p>
        </p:txBody>
      </p:sp>
    </p:spTree>
    <p:extLst>
      <p:ext uri="{BB962C8B-B14F-4D97-AF65-F5344CB8AC3E}">
        <p14:creationId xmlns:p14="http://schemas.microsoft.com/office/powerpoint/2010/main" val="8225455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Regarding our frame targets – did all of the stuff I just spoke about end up working?  Did we hit our 4ms goal on PS4?</a:t>
            </a:r>
          </a:p>
          <a:p>
            <a:endParaRPr lang="en-AU" dirty="0"/>
          </a:p>
          <a:p>
            <a:r>
              <a:rPr lang="en-AU" dirty="0"/>
              <a:t>The answer is yes.  </a:t>
            </a:r>
          </a:p>
          <a:p>
            <a:endParaRPr lang="en-AU" dirty="0"/>
          </a:p>
          <a:p>
            <a:r>
              <a:rPr lang="en-AU" dirty="0"/>
              <a:t>[CLICK][CLICK] We managed to get the sustained frame time down to 1.2ms for single player</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[CLICK] 2.1ms for multiplayer</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[CLICK] 3.1ms for ground war</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[CLICK] And we literally just squeaked the warzone target by 100us at 3.9ms</a:t>
            </a:r>
          </a:p>
          <a:p>
            <a:endParaRPr lang="en-AU" dirty="0"/>
          </a:p>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30</a:t>
            </a:fld>
            <a:endParaRPr lang="en-US"/>
          </a:p>
        </p:txBody>
      </p:sp>
    </p:spTree>
    <p:extLst>
      <p:ext uri="{BB962C8B-B14F-4D97-AF65-F5344CB8AC3E}">
        <p14:creationId xmlns:p14="http://schemas.microsoft.com/office/powerpoint/2010/main" val="7058269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I’d like to thank you all for coming and listening to my presentation today.</a:t>
            </a:r>
          </a:p>
          <a:p>
            <a:endParaRPr lang="en-AU" dirty="0"/>
          </a:p>
          <a:p>
            <a:r>
              <a:rPr lang="en-AU" dirty="0"/>
              <a:t>So many talented individuals were a part of this amazing battle and if there is one thing that I am truly proud of, it's the way in which we all work together across time zones, countries, language barriers, cultures and studios to pull this game together.</a:t>
            </a:r>
          </a:p>
          <a:p>
            <a:endParaRPr lang="en-AU" dirty="0"/>
          </a:p>
          <a:p>
            <a:r>
              <a:rPr lang="en-AU" dirty="0"/>
              <a:t>Call of Duty is a fantastic franchise and I’m very proud to be a part of it.</a:t>
            </a:r>
          </a:p>
          <a:p>
            <a:endParaRPr lang="en-AU" dirty="0"/>
          </a:p>
          <a:p>
            <a:r>
              <a:rPr lang="en-AU" dirty="0"/>
              <a:t>Thank-you.</a:t>
            </a:r>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31</a:t>
            </a:fld>
            <a:endParaRPr lang="en-US"/>
          </a:p>
        </p:txBody>
      </p:sp>
    </p:spTree>
    <p:extLst>
      <p:ext uri="{BB962C8B-B14F-4D97-AF65-F5344CB8AC3E}">
        <p14:creationId xmlns:p14="http://schemas.microsoft.com/office/powerpoint/2010/main" val="2519543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Part 1:  The state of affairs.</a:t>
            </a:r>
          </a:p>
          <a:p>
            <a:endParaRPr lang="en-AU" dirty="0"/>
          </a:p>
          <a:p>
            <a:r>
              <a:rPr lang="en-AU" dirty="0"/>
              <a:t>--------------------------</a:t>
            </a:r>
          </a:p>
          <a:p>
            <a:endParaRPr lang="en-AU" dirty="0"/>
          </a:p>
          <a:p>
            <a:r>
              <a:rPr lang="en-AU" dirty="0"/>
              <a:t>The engineering of user interface systems is often one of the most overlooked parts of a game engine.  </a:t>
            </a:r>
          </a:p>
          <a:p>
            <a:endParaRPr lang="en-AU" dirty="0"/>
          </a:p>
          <a:p>
            <a:r>
              <a:rPr lang="en-AU" dirty="0"/>
              <a:t>What’s worse is that these systems can be deceiving:  </a:t>
            </a:r>
          </a:p>
          <a:p>
            <a:endParaRPr lang="en-AU" dirty="0"/>
          </a:p>
          <a:p>
            <a:r>
              <a:rPr lang="en-AU" dirty="0"/>
              <a:t>Time and time again I've seen UI systems written with the best of intentions - to empower design with powerful and flexible editors - often including a scripting language - that allows menus and gameplay to be quickly brought to life!</a:t>
            </a:r>
          </a:p>
          <a:p>
            <a:endParaRPr lang="en-AU" dirty="0"/>
          </a:p>
          <a:p>
            <a:r>
              <a:rPr lang="en-AU" dirty="0"/>
              <a:t>And the thing is...  It works!  </a:t>
            </a:r>
          </a:p>
          <a:p>
            <a:endParaRPr lang="en-AU" dirty="0"/>
          </a:p>
          <a:p>
            <a:r>
              <a:rPr lang="en-AU" b="1" dirty="0"/>
              <a:t>[PAUSE]</a:t>
            </a:r>
          </a:p>
          <a:p>
            <a:endParaRPr lang="en-AU" dirty="0"/>
          </a:p>
          <a:p>
            <a:r>
              <a:rPr lang="en-AU" dirty="0"/>
              <a:t>At least for the first release.</a:t>
            </a:r>
          </a:p>
          <a:p>
            <a:endParaRPr lang="en-AU" dirty="0"/>
          </a:p>
          <a:p>
            <a:r>
              <a:rPr lang="en-AU" dirty="0"/>
              <a:t>Herein lies the deceiving nature of it all.  </a:t>
            </a:r>
          </a:p>
          <a:p>
            <a:endParaRPr lang="en-AU" dirty="0"/>
          </a:p>
          <a:p>
            <a:r>
              <a:rPr lang="en-AU" dirty="0"/>
              <a:t>- Over time complexity increases</a:t>
            </a:r>
          </a:p>
          <a:p>
            <a:r>
              <a:rPr lang="en-AU" dirty="0"/>
              <a:t>- Features need to be quickly developed and iterated over</a:t>
            </a:r>
          </a:p>
          <a:p>
            <a:r>
              <a:rPr lang="en-AU" dirty="0"/>
              <a:t>- Widgets start to get copied and pasted both along-side and inside of each other</a:t>
            </a:r>
          </a:p>
          <a:p>
            <a:r>
              <a:rPr lang="en-AU" dirty="0"/>
              <a:t>- The UI scene hierarchy gets wider, deeper and more complicated</a:t>
            </a:r>
          </a:p>
          <a:p>
            <a:r>
              <a:rPr lang="en-AU" dirty="0"/>
              <a:t>- The scripts bloat and spaghettify.</a:t>
            </a:r>
          </a:p>
          <a:p>
            <a:endParaRPr lang="en-AU" dirty="0"/>
          </a:p>
          <a:p>
            <a:r>
              <a:rPr lang="en-AU" dirty="0"/>
              <a:t>Before you know the system that used to empower designers with the ability to modify the UI with high quality and at high velocity becomes slow, bloated and brittle.</a:t>
            </a:r>
          </a:p>
          <a:p>
            <a:endParaRPr lang="en-AU" dirty="0"/>
          </a:p>
          <a:p>
            <a:r>
              <a:rPr lang="en-AU" dirty="0"/>
              <a:t>And performance wise?  Well.  That's what this talk is about.</a:t>
            </a:r>
          </a:p>
          <a:p>
            <a:endParaRPr lang="en-AU" dirty="0"/>
          </a:p>
          <a:p>
            <a:r>
              <a:rPr lang="en-AU" dirty="0"/>
              <a:t>This talk details my experiences shipping various Call of Duty titles.</a:t>
            </a:r>
          </a:p>
          <a:p>
            <a:endParaRPr lang="en-AU" dirty="0"/>
          </a:p>
          <a:p>
            <a:r>
              <a:rPr lang="en-AU" dirty="0"/>
              <a:t>As can often happen during the development of the games we make, the rush to reach feature completion can take precedence over optimization until the very tail end of development.</a:t>
            </a:r>
          </a:p>
          <a:p>
            <a:endParaRPr lang="en-AU" dirty="0"/>
          </a:p>
          <a:p>
            <a:r>
              <a:rPr lang="en-AU" dirty="0"/>
              <a:t>This is the story of that day I was called by ghost.  He was right.  We had a problem.</a:t>
            </a:r>
          </a:p>
        </p:txBody>
      </p:sp>
      <p:sp>
        <p:nvSpPr>
          <p:cNvPr id="4" name="Slide Number Placeholder 3"/>
          <p:cNvSpPr>
            <a:spLocks noGrp="1"/>
          </p:cNvSpPr>
          <p:nvPr>
            <p:ph type="sldNum" sz="quarter" idx="5"/>
          </p:nvPr>
        </p:nvSpPr>
        <p:spPr/>
        <p:txBody>
          <a:bodyPr/>
          <a:lstStyle/>
          <a:p>
            <a:fld id="{22289C57-55D7-40A4-A101-E74FAC7A092B}" type="slidenum">
              <a:rPr lang="en-US" smtClean="0"/>
              <a:t>4</a:t>
            </a:fld>
            <a:endParaRPr lang="en-US"/>
          </a:p>
        </p:txBody>
      </p:sp>
    </p:spTree>
    <p:extLst>
      <p:ext uri="{BB962C8B-B14F-4D97-AF65-F5344CB8AC3E}">
        <p14:creationId xmlns:p14="http://schemas.microsoft.com/office/powerpoint/2010/main" val="794379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UI was taking over half of our 16ms budget on gen 8 platforms.</a:t>
            </a:r>
          </a:p>
          <a:p>
            <a:endParaRPr lang="en-AU" dirty="0"/>
          </a:p>
          <a:p>
            <a:r>
              <a:rPr lang="en-AU" dirty="0"/>
              <a:t>We were heavily CPU bound and this was impacting our ability to keep the game running at 60FPS.</a:t>
            </a:r>
          </a:p>
          <a:p>
            <a:endParaRPr lang="en-AU" dirty="0"/>
          </a:p>
          <a:p>
            <a:r>
              <a:rPr lang="en-AU" dirty="0"/>
              <a:t>Hoping that I perhaps took a bad profile, I took a look at the </a:t>
            </a:r>
          </a:p>
          <a:p>
            <a:endParaRPr lang="en-AU" dirty="0"/>
          </a:p>
          <a:p>
            <a:r>
              <a:rPr lang="en-AU" b="1" dirty="0"/>
              <a:t>[CLICK]</a:t>
            </a:r>
          </a:p>
          <a:p>
            <a:endParaRPr lang="en-AU" dirty="0"/>
          </a:p>
          <a:p>
            <a:r>
              <a:rPr lang="en-AU" dirty="0"/>
              <a:t>profile histogram to make sure this wasn’t an intermittent frame spike due to some kind of processing.</a:t>
            </a:r>
          </a:p>
          <a:p>
            <a:endParaRPr lang="en-AU" dirty="0"/>
          </a:p>
          <a:p>
            <a:r>
              <a:rPr lang="en-AU" dirty="0"/>
              <a:t>As you can see from the histogram, this wasn’t the case.   The UI was consistently taking this long to process.</a:t>
            </a:r>
          </a:p>
          <a:p>
            <a:endParaRPr lang="en-AU" dirty="0"/>
          </a:p>
          <a:p>
            <a:r>
              <a:rPr lang="en-AU" dirty="0"/>
              <a:t>------------------------</a:t>
            </a:r>
          </a:p>
          <a:p>
            <a:endParaRPr lang="en-AU" dirty="0"/>
          </a:p>
          <a:p>
            <a:r>
              <a:rPr lang="en-AU" dirty="0"/>
              <a:t>This capture wasn’t even a particularly complex use case.  It was nothing more than a local capture with a few bots!</a:t>
            </a:r>
          </a:p>
          <a:p>
            <a:endParaRPr lang="en-AU" dirty="0"/>
          </a:p>
          <a:p>
            <a:r>
              <a:rPr lang="en-AU" dirty="0"/>
              <a:t>Original profiles showed our more complex game modes chewing as much as 12ms in playtests!</a:t>
            </a:r>
          </a:p>
          <a:p>
            <a:endParaRPr lang="en-AU" dirty="0"/>
          </a:p>
          <a:p>
            <a:r>
              <a:rPr lang="en-AU" dirty="0"/>
              <a:t>This was not good.</a:t>
            </a:r>
          </a:p>
          <a:p>
            <a:endParaRPr lang="en-AU" dirty="0"/>
          </a:p>
        </p:txBody>
      </p:sp>
      <p:sp>
        <p:nvSpPr>
          <p:cNvPr id="4" name="Slide Number Placeholder 3"/>
          <p:cNvSpPr>
            <a:spLocks noGrp="1"/>
          </p:cNvSpPr>
          <p:nvPr>
            <p:ph type="sldNum" sz="quarter" idx="5"/>
          </p:nvPr>
        </p:nvSpPr>
        <p:spPr/>
        <p:txBody>
          <a:bodyPr/>
          <a:lstStyle/>
          <a:p>
            <a:fld id="{22289C57-55D7-40A4-A101-E74FAC7A092B}" type="slidenum">
              <a:rPr lang="en-US" smtClean="0"/>
              <a:t>5</a:t>
            </a:fld>
            <a:endParaRPr lang="en-US"/>
          </a:p>
        </p:txBody>
      </p:sp>
    </p:spTree>
    <p:extLst>
      <p:ext uri="{BB962C8B-B14F-4D97-AF65-F5344CB8AC3E}">
        <p14:creationId xmlns:p14="http://schemas.microsoft.com/office/powerpoint/2010/main" val="2599993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C4B74-22BA-456F-C2FE-E5D7BF6407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863F3E-4D6F-4D27-C68D-605109E702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1BEA46-1F1D-574B-ED3A-B94BBCBE4CB4}"/>
              </a:ext>
            </a:extLst>
          </p:cNvPr>
          <p:cNvSpPr>
            <a:spLocks noGrp="1"/>
          </p:cNvSpPr>
          <p:nvPr>
            <p:ph type="body" idx="1"/>
          </p:nvPr>
        </p:nvSpPr>
        <p:spPr/>
        <p:txBody>
          <a:bodyPr/>
          <a:lstStyle/>
          <a:p>
            <a:r>
              <a:rPr lang="en-AU" b="1" dirty="0"/>
              <a:t>[PAUSE]</a:t>
            </a:r>
          </a:p>
          <a:p>
            <a:endParaRPr lang="en-AU" dirty="0"/>
          </a:p>
          <a:p>
            <a:r>
              <a:rPr lang="en-AU" dirty="0"/>
              <a:t>8 milliseconds….</a:t>
            </a:r>
          </a:p>
          <a:p>
            <a:endParaRPr lang="en-AU" dirty="0"/>
          </a:p>
          <a:p>
            <a:r>
              <a:rPr lang="en-AU" b="1" dirty="0"/>
              <a:t>[CLICK] </a:t>
            </a:r>
          </a:p>
          <a:p>
            <a:endParaRPr lang="en-AU" dirty="0"/>
          </a:p>
          <a:p>
            <a:r>
              <a:rPr lang="en-AU" dirty="0"/>
              <a:t>HOW COULD WE SPEND SO MUCH TIME</a:t>
            </a:r>
          </a:p>
          <a:p>
            <a:endParaRPr lang="en-AU" dirty="0"/>
          </a:p>
          <a:p>
            <a:r>
              <a:rPr lang="en-AU" b="1" dirty="0"/>
              <a:t>[SHORT PAUSE]</a:t>
            </a:r>
          </a:p>
          <a:p>
            <a:endParaRPr lang="en-AU" dirty="0"/>
          </a:p>
          <a:p>
            <a:r>
              <a:rPr lang="en-AU" b="1" dirty="0"/>
              <a:t>[CLICK] </a:t>
            </a:r>
          </a:p>
          <a:p>
            <a:endParaRPr lang="en-AU" b="1" dirty="0"/>
          </a:p>
          <a:p>
            <a:r>
              <a:rPr lang="en-AU" dirty="0"/>
              <a:t>RENDERING QUADS?</a:t>
            </a:r>
          </a:p>
        </p:txBody>
      </p:sp>
      <p:sp>
        <p:nvSpPr>
          <p:cNvPr id="4" name="Slide Number Placeholder 3">
            <a:extLst>
              <a:ext uri="{FF2B5EF4-FFF2-40B4-BE49-F238E27FC236}">
                <a16:creationId xmlns:a16="http://schemas.microsoft.com/office/drawing/2014/main" id="{8B261170-DCF2-623B-2367-C96609777474}"/>
              </a:ext>
            </a:extLst>
          </p:cNvPr>
          <p:cNvSpPr>
            <a:spLocks noGrp="1"/>
          </p:cNvSpPr>
          <p:nvPr>
            <p:ph type="sldNum" sz="quarter" idx="5"/>
          </p:nvPr>
        </p:nvSpPr>
        <p:spPr/>
        <p:txBody>
          <a:bodyPr/>
          <a:lstStyle/>
          <a:p>
            <a:fld id="{22289C57-55D7-40A4-A101-E74FAC7A092B}" type="slidenum">
              <a:rPr lang="en-US" smtClean="0"/>
              <a:t>6</a:t>
            </a:fld>
            <a:endParaRPr lang="en-US"/>
          </a:p>
        </p:txBody>
      </p:sp>
    </p:spTree>
    <p:extLst>
      <p:ext uri="{BB962C8B-B14F-4D97-AF65-F5344CB8AC3E}">
        <p14:creationId xmlns:p14="http://schemas.microsoft.com/office/powerpoint/2010/main" val="2771859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is a typical Call of Duty gameplay HUD.</a:t>
            </a:r>
          </a:p>
          <a:p>
            <a:endParaRPr lang="en-AU" dirty="0"/>
          </a:p>
          <a:p>
            <a:pPr marL="0" indent="0">
              <a:buNone/>
            </a:pPr>
            <a:endParaRPr lang="en-AU" dirty="0"/>
          </a:p>
          <a:p>
            <a:pPr marL="0" indent="0">
              <a:buNone/>
            </a:pPr>
            <a:r>
              <a:rPr lang="en-AU" b="1" dirty="0"/>
              <a:t>[CLICK]</a:t>
            </a:r>
            <a:r>
              <a:rPr lang="en-AU" dirty="0"/>
              <a:t> And this is what the </a:t>
            </a:r>
            <a:r>
              <a:rPr lang="en-AU" dirty="0" err="1"/>
              <a:t>Uis</a:t>
            </a:r>
            <a:r>
              <a:rPr lang="en-AU" dirty="0"/>
              <a:t> CPU frame step looks like on Call of Duty to get those quads ready to render:</a:t>
            </a:r>
          </a:p>
          <a:p>
            <a:pPr marL="0" indent="0">
              <a:buNone/>
            </a:pPr>
            <a:endParaRPr lang="en-AU" dirty="0"/>
          </a:p>
          <a:p>
            <a:pPr marL="0" indent="0">
              <a:buNone/>
            </a:pPr>
            <a:r>
              <a:rPr lang="en-AU" b="1" dirty="0"/>
              <a:t>[CLICK] </a:t>
            </a:r>
            <a:r>
              <a:rPr lang="en-AU" dirty="0"/>
              <a:t>It starts by ticking its tweens, </a:t>
            </a:r>
          </a:p>
          <a:p>
            <a:pPr marL="0" indent="0">
              <a:buNone/>
            </a:pPr>
            <a:r>
              <a:rPr lang="en-AU" b="1" dirty="0"/>
              <a:t>[CLICK] </a:t>
            </a:r>
            <a:r>
              <a:rPr lang="en-AU" dirty="0"/>
              <a:t>then it binds data from the game, </a:t>
            </a:r>
          </a:p>
          <a:p>
            <a:pPr marL="0" indent="0">
              <a:buNone/>
            </a:pPr>
            <a:r>
              <a:rPr lang="en-AU" b="1" dirty="0"/>
              <a:t>[CLICK] </a:t>
            </a:r>
            <a:r>
              <a:rPr lang="en-AU" dirty="0"/>
              <a:t>after this the Lua runs callbacks on any modified data that requires pre-processing before display.  </a:t>
            </a:r>
          </a:p>
          <a:p>
            <a:pPr marL="0" indent="0">
              <a:buNone/>
            </a:pPr>
            <a:r>
              <a:rPr lang="en-AU" b="1" dirty="0"/>
              <a:t>[CLICK] </a:t>
            </a:r>
            <a:r>
              <a:rPr lang="en-AU" dirty="0"/>
              <a:t>Input and other events are then processed.   </a:t>
            </a:r>
          </a:p>
          <a:p>
            <a:pPr marL="0" indent="0">
              <a:buNone/>
            </a:pPr>
            <a:r>
              <a:rPr lang="en-AU" b="1" dirty="0"/>
              <a:t>[CLICK] </a:t>
            </a:r>
            <a:r>
              <a:rPr lang="en-AU" dirty="0"/>
              <a:t>We then perform the layout step where layout logic is applied.  </a:t>
            </a:r>
          </a:p>
          <a:p>
            <a:pPr marL="0" indent="0">
              <a:buNone/>
            </a:pPr>
            <a:r>
              <a:rPr lang="en-AU" b="1" dirty="0"/>
              <a:t>[CLICK] </a:t>
            </a:r>
            <a:r>
              <a:rPr lang="en-AU" dirty="0"/>
              <a:t>The draw list is then built based on the results of this layout step.  </a:t>
            </a:r>
          </a:p>
          <a:p>
            <a:pPr marL="0" indent="0">
              <a:buNone/>
            </a:pPr>
            <a:r>
              <a:rPr lang="en-AU" b="1" dirty="0"/>
              <a:t>[CLICK] </a:t>
            </a:r>
            <a:r>
              <a:rPr lang="en-AU" dirty="0"/>
              <a:t>In this capture we have some thread contention which was since fixed</a:t>
            </a:r>
          </a:p>
          <a:p>
            <a:pPr marL="0" indent="0">
              <a:buNone/>
            </a:pPr>
            <a:r>
              <a:rPr lang="en-AU" b="1" dirty="0"/>
              <a:t>[CLICK] </a:t>
            </a:r>
            <a:r>
              <a:rPr lang="en-AU" dirty="0"/>
              <a:t>and after that the quads are finally sent to the GPU for render.</a:t>
            </a:r>
          </a:p>
          <a:p>
            <a:pPr marL="0" indent="0">
              <a:buNone/>
            </a:pPr>
            <a:endParaRPr lang="en-AU" b="1" dirty="0"/>
          </a:p>
          <a:p>
            <a:pPr marL="0" indent="0">
              <a:buNone/>
            </a:pPr>
            <a:endParaRPr lang="en-AU" b="1" dirty="0"/>
          </a:p>
          <a:p>
            <a:r>
              <a:rPr lang="en-AU" dirty="0"/>
              <a:t>---------------</a:t>
            </a:r>
          </a:p>
          <a:p>
            <a:endParaRPr lang="en-AU" dirty="0"/>
          </a:p>
          <a:p>
            <a:r>
              <a:rPr lang="en-AU" dirty="0"/>
              <a:t>A few things to note regarding an optimization strategy for this:</a:t>
            </a:r>
          </a:p>
          <a:p>
            <a:endParaRPr lang="en-AU" dirty="0"/>
          </a:p>
          <a:p>
            <a:r>
              <a:rPr lang="en-AU" dirty="0"/>
              <a:t>- Our UI frame step is monolithic and runs on the main thread.  As such, it is a prime contender to block the critical path to render.</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 The dependency chain of our process leads to limited options for parallelization.  </a:t>
            </a:r>
          </a:p>
          <a:p>
            <a:r>
              <a:rPr lang="en-AU" dirty="0"/>
              <a:t>- And as our UI is highly dependent on displaying up to date data from virtually all other game systems, it needs to run at the end of the frame step.  </a:t>
            </a:r>
          </a:p>
          <a:p>
            <a:r>
              <a:rPr lang="en-AU" dirty="0"/>
              <a:t>- Moving this monolith onto a worker thread gains no real benefit as it simply creates main thread contention as it sits and waits for the UI processing on the worker to finish.  </a:t>
            </a:r>
          </a:p>
          <a:p>
            <a:r>
              <a:rPr lang="en-AU" dirty="0"/>
              <a:t>- Running one frame behind so we could process the UI in parallel at the start of the next frame to avoid such contention simply isn’t an option.  </a:t>
            </a:r>
          </a:p>
          <a:p>
            <a:endParaRPr lang="en-AU" dirty="0"/>
          </a:p>
          <a:p>
            <a:r>
              <a:rPr lang="en-AU" dirty="0"/>
              <a:t>This is Call of Duty.  Our players can tell if we show the enemy nameplates one frame late – if we delayed the entire UI a frame and desynced the HUD elements by a frame from world space …  I can say with a high degree of certainty that all hell would break loose.</a:t>
            </a:r>
          </a:p>
          <a:p>
            <a:pPr marL="0" indent="0">
              <a:buNone/>
            </a:pPr>
            <a:endParaRPr lang="en-AU" b="1" dirty="0"/>
          </a:p>
          <a:p>
            <a:pPr marL="0" indent="0">
              <a:buNone/>
            </a:pPr>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[CLICK]</a:t>
            </a:r>
          </a:p>
          <a:p>
            <a:pPr marL="0" indent="0">
              <a:buNone/>
            </a:pPr>
            <a:endParaRPr lang="en-AU" dirty="0"/>
          </a:p>
          <a:p>
            <a:pPr marL="0" indent="0">
              <a:buNone/>
            </a:pPr>
            <a:r>
              <a:rPr lang="en-AU" dirty="0"/>
              <a:t>This was just a long way of me saying:  We investigated our options.  </a:t>
            </a:r>
          </a:p>
          <a:p>
            <a:pPr marL="0" indent="0">
              <a:buNone/>
            </a:pPr>
            <a:endParaRPr lang="en-AU" dirty="0"/>
          </a:p>
          <a:p>
            <a:pPr marL="0" indent="0">
              <a:buNone/>
            </a:pPr>
            <a:r>
              <a:rPr lang="en-AU" dirty="0"/>
              <a:t>There was nothing we could change outside of the process itself to stop this from blocking the critical path to render.</a:t>
            </a:r>
          </a:p>
          <a:p>
            <a:pPr marL="0" indent="0">
              <a:buNone/>
            </a:pPr>
            <a:endParaRPr lang="en-AU" dirty="0"/>
          </a:p>
          <a:p>
            <a:pPr marL="0" indent="0">
              <a:buNone/>
            </a:pPr>
            <a:r>
              <a:rPr lang="en-AU" dirty="0"/>
              <a:t>------------------------</a:t>
            </a:r>
          </a:p>
          <a:p>
            <a:pPr marL="0" indent="0">
              <a:buNone/>
            </a:pPr>
            <a:endParaRPr lang="en-AU" dirty="0"/>
          </a:p>
          <a:p>
            <a:r>
              <a:rPr lang="en-AU" dirty="0"/>
              <a:t>I always like to boil a UI down to this:</a:t>
            </a:r>
          </a:p>
          <a:p>
            <a:endParaRPr lang="en-AU" dirty="0"/>
          </a:p>
          <a:p>
            <a:pPr marL="228600" indent="-228600">
              <a:buAutoNum type="arabicPeriod"/>
            </a:pPr>
            <a:r>
              <a:rPr lang="en-AU" dirty="0"/>
              <a:t>How many quads is the UI rendering to the screen in any given frame? </a:t>
            </a:r>
          </a:p>
          <a:p>
            <a:pPr marL="228600" indent="-228600">
              <a:buAutoNum type="arabicPeriod"/>
            </a:pPr>
            <a:r>
              <a:rPr lang="en-AU" dirty="0"/>
              <a:t>How many of those quads actually changed state in the last frame?</a:t>
            </a:r>
          </a:p>
          <a:p>
            <a:pPr marL="228600" indent="-228600">
              <a:buAutoNum type="arabicPeriod"/>
            </a:pPr>
            <a:endParaRPr lang="en-AU" dirty="0"/>
          </a:p>
          <a:p>
            <a:pPr marL="0" indent="0">
              <a:buNone/>
            </a:pPr>
            <a:r>
              <a:rPr lang="en-AU" dirty="0"/>
              <a:t>Thinking about it this way, the HUD should theoretically be computed in nothing more than say….  A millisecond?  Provided we pushed our data efficiently of course.</a:t>
            </a:r>
          </a:p>
          <a:p>
            <a:pPr marL="0" indent="0">
              <a:buNone/>
            </a:pPr>
            <a:endParaRPr lang="en-AU" dirty="0"/>
          </a:p>
          <a:p>
            <a:pPr marL="0" indent="0">
              <a:buNone/>
            </a:pPr>
            <a:r>
              <a:rPr lang="en-AU" dirty="0"/>
              <a:t>Unfortunately, years of scripting has paved the way to high levels of complexity.</a:t>
            </a:r>
          </a:p>
          <a:p>
            <a:pPr marL="0" indent="0">
              <a:buNone/>
            </a:pPr>
            <a:endParaRPr lang="en-AU" dirty="0"/>
          </a:p>
          <a:p>
            <a:pPr marL="0" indent="0">
              <a:buNone/>
            </a:pPr>
            <a:r>
              <a:rPr lang="en-AU" dirty="0"/>
              <a:t>It’s important to remember that this game has 20 years of iterations under tight deadlines and has bounced between a lot of studios and even more engineers in that time.</a:t>
            </a:r>
          </a:p>
          <a:p>
            <a:pPr marL="0" indent="0">
              <a:buNone/>
            </a:pPr>
            <a:endParaRPr lang="en-AU" dirty="0"/>
          </a:p>
          <a:p>
            <a:pPr marL="0" indent="0">
              <a:buNone/>
            </a:pPr>
            <a:r>
              <a:rPr lang="en-AU" dirty="0"/>
              <a:t>This is what has paved the way for the complexity we need to detangle today.</a:t>
            </a:r>
          </a:p>
        </p:txBody>
      </p:sp>
      <p:sp>
        <p:nvSpPr>
          <p:cNvPr id="4" name="Slide Number Placeholder 3"/>
          <p:cNvSpPr>
            <a:spLocks noGrp="1"/>
          </p:cNvSpPr>
          <p:nvPr>
            <p:ph type="sldNum" sz="quarter" idx="5"/>
          </p:nvPr>
        </p:nvSpPr>
        <p:spPr/>
        <p:txBody>
          <a:bodyPr/>
          <a:lstStyle/>
          <a:p>
            <a:fld id="{22289C57-55D7-40A4-A101-E74FAC7A092B}" type="slidenum">
              <a:rPr lang="en-US" smtClean="0"/>
              <a:t>7</a:t>
            </a:fld>
            <a:endParaRPr lang="en-US"/>
          </a:p>
        </p:txBody>
      </p:sp>
    </p:spTree>
    <p:extLst>
      <p:ext uri="{BB962C8B-B14F-4D97-AF65-F5344CB8AC3E}">
        <p14:creationId xmlns:p14="http://schemas.microsoft.com/office/powerpoint/2010/main" val="766382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22FA6-1552-0B23-4B7C-F39DC661EC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E0873E-C9FF-327D-9510-111060E33E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1C4F55-944A-0342-81A2-B72D72A27E5A}"/>
              </a:ext>
            </a:extLst>
          </p:cNvPr>
          <p:cNvSpPr>
            <a:spLocks noGrp="1"/>
          </p:cNvSpPr>
          <p:nvPr>
            <p:ph type="body" idx="1"/>
          </p:nvPr>
        </p:nvSpPr>
        <p:spPr/>
        <p:txBody>
          <a:bodyPr/>
          <a:lstStyle/>
          <a:p>
            <a:r>
              <a:rPr lang="en-AU" dirty="0"/>
              <a:t>So far, I’ve spoken of the sustained frame time.  But now I want to take a moment to talk about spike frames.</a:t>
            </a:r>
          </a:p>
          <a:p>
            <a:endParaRPr lang="en-AU" dirty="0"/>
          </a:p>
          <a:p>
            <a:r>
              <a:rPr lang="en-AU" dirty="0"/>
              <a:t>Spike frames in the context of this presentation are defined as being long enough in duration to cause the game to visibly stutter - or drop frames.</a:t>
            </a:r>
          </a:p>
          <a:p>
            <a:endParaRPr lang="en-AU" dirty="0"/>
          </a:p>
          <a:p>
            <a:r>
              <a:rPr lang="en-AU" dirty="0"/>
              <a:t>In this example as we are taking far longer than our 16ms target to render a frame, we end up showing the same frame 5 times in a row as we wait for the CPU to finish its work.</a:t>
            </a:r>
          </a:p>
          <a:p>
            <a:endParaRPr lang="en-AU" dirty="0"/>
          </a:p>
          <a:p>
            <a:r>
              <a:rPr lang="en-AU" dirty="0"/>
              <a:t>Not ideal.</a:t>
            </a:r>
          </a:p>
          <a:p>
            <a:endParaRPr lang="en-AU" dirty="0"/>
          </a:p>
        </p:txBody>
      </p:sp>
      <p:sp>
        <p:nvSpPr>
          <p:cNvPr id="4" name="Slide Number Placeholder 3">
            <a:extLst>
              <a:ext uri="{FF2B5EF4-FFF2-40B4-BE49-F238E27FC236}">
                <a16:creationId xmlns:a16="http://schemas.microsoft.com/office/drawing/2014/main" id="{E3578834-1052-CDA1-FAEC-2DC88A899E45}"/>
              </a:ext>
            </a:extLst>
          </p:cNvPr>
          <p:cNvSpPr>
            <a:spLocks noGrp="1"/>
          </p:cNvSpPr>
          <p:nvPr>
            <p:ph type="sldNum" sz="quarter" idx="5"/>
          </p:nvPr>
        </p:nvSpPr>
        <p:spPr/>
        <p:txBody>
          <a:bodyPr/>
          <a:lstStyle/>
          <a:p>
            <a:fld id="{22289C57-55D7-40A4-A101-E74FAC7A092B}" type="slidenum">
              <a:rPr lang="en-US" smtClean="0"/>
              <a:t>8</a:t>
            </a:fld>
            <a:endParaRPr lang="en-US"/>
          </a:p>
        </p:txBody>
      </p:sp>
    </p:spTree>
    <p:extLst>
      <p:ext uri="{BB962C8B-B14F-4D97-AF65-F5344CB8AC3E}">
        <p14:creationId xmlns:p14="http://schemas.microsoft.com/office/powerpoint/2010/main" val="3182994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1B9A2-37BA-0C76-34D1-B06C0489E5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342FB1-16FF-ED9D-EBF4-6BA7B88DDB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FCD11D-F6E5-C441-B0DD-8549827FA86A}"/>
              </a:ext>
            </a:extLst>
          </p:cNvPr>
          <p:cNvSpPr>
            <a:spLocks noGrp="1"/>
          </p:cNvSpPr>
          <p:nvPr>
            <p:ph type="body" idx="1"/>
          </p:nvPr>
        </p:nvSpPr>
        <p:spPr/>
        <p:txBody>
          <a:bodyPr/>
          <a:lstStyle/>
          <a:p>
            <a:r>
              <a:rPr lang="en-AU" dirty="0"/>
              <a:t>While performing further reconnaissance I found significant frame instability by spikes being caused by all kinds of different things, for all kinds of different reasons.  </a:t>
            </a:r>
          </a:p>
          <a:p>
            <a:endParaRPr lang="en-AU" dirty="0"/>
          </a:p>
          <a:p>
            <a:r>
              <a:rPr lang="en-AU" dirty="0"/>
              <a:t>Here is an example with a 90ms spike occurring multiple frames in a row.  </a:t>
            </a:r>
          </a:p>
          <a:p>
            <a:endParaRPr lang="en-AU" dirty="0"/>
          </a:p>
          <a:p>
            <a:r>
              <a:rPr lang="en-AU" dirty="0"/>
              <a:t>The player experience of this example is a persistent stuttering feeling when frames are dropped multiple times in succession.</a:t>
            </a:r>
            <a:endParaRPr lang="en-US" dirty="0"/>
          </a:p>
        </p:txBody>
      </p:sp>
      <p:sp>
        <p:nvSpPr>
          <p:cNvPr id="4" name="Slide Number Placeholder 3">
            <a:extLst>
              <a:ext uri="{FF2B5EF4-FFF2-40B4-BE49-F238E27FC236}">
                <a16:creationId xmlns:a16="http://schemas.microsoft.com/office/drawing/2014/main" id="{145CD0CA-BDA6-FC37-AB30-CC1581F0D805}"/>
              </a:ext>
            </a:extLst>
          </p:cNvPr>
          <p:cNvSpPr>
            <a:spLocks noGrp="1"/>
          </p:cNvSpPr>
          <p:nvPr>
            <p:ph type="sldNum" sz="quarter" idx="5"/>
          </p:nvPr>
        </p:nvSpPr>
        <p:spPr/>
        <p:txBody>
          <a:bodyPr/>
          <a:lstStyle/>
          <a:p>
            <a:fld id="{22289C57-55D7-40A4-A101-E74FAC7A092B}" type="slidenum">
              <a:rPr lang="en-US" smtClean="0"/>
              <a:t>9</a:t>
            </a:fld>
            <a:endParaRPr lang="en-US"/>
          </a:p>
        </p:txBody>
      </p:sp>
    </p:spTree>
    <p:extLst>
      <p:ext uri="{BB962C8B-B14F-4D97-AF65-F5344CB8AC3E}">
        <p14:creationId xmlns:p14="http://schemas.microsoft.com/office/powerpoint/2010/main" val="4037050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16040" y="4434840"/>
            <a:ext cx="4941771" cy="1122202"/>
          </a:xfrm>
        </p:spPr>
        <p:txBody>
          <a:bodyPr anchor="b">
            <a:noAutofit/>
          </a:bodyPr>
          <a:lstStyle>
            <a:lvl1pPr algn="l">
              <a:defRPr sz="3600" spc="150" baseline="0"/>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416041" y="5586890"/>
            <a:ext cx="4941770" cy="396660"/>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Graphic 7">
            <a:extLst>
              <a:ext uri="{FF2B5EF4-FFF2-40B4-BE49-F238E27FC236}">
                <a16:creationId xmlns:a16="http://schemas.microsoft.com/office/drawing/2014/main" id="{A04F1E16-9A84-4D0E-9706-79C396AF6A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1776826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rt Art">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786F69D-D4FA-4075-A7EC-8D31A184F630}"/>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0" name="Straight Connector 9">
              <a:extLst>
                <a:ext uri="{FF2B5EF4-FFF2-40B4-BE49-F238E27FC236}">
                  <a16:creationId xmlns:a16="http://schemas.microsoft.com/office/drawing/2014/main" id="{66988B2D-0240-4256-8268-4B9FF1E72363}"/>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7" name="SmartArt Placeholder 6">
            <a:extLst>
              <a:ext uri="{FF2B5EF4-FFF2-40B4-BE49-F238E27FC236}">
                <a16:creationId xmlns:a16="http://schemas.microsoft.com/office/drawing/2014/main" id="{156CA116-0F6E-4EE9-B34F-03BA07161A7A}"/>
              </a:ext>
            </a:extLst>
          </p:cNvPr>
          <p:cNvSpPr>
            <a:spLocks noGrp="1"/>
          </p:cNvSpPr>
          <p:nvPr>
            <p:ph type="dgm" sz="quarter" idx="15"/>
          </p:nvPr>
        </p:nvSpPr>
        <p:spPr>
          <a:xfrm>
            <a:off x="838200" y="2111375"/>
            <a:ext cx="10515600" cy="3744913"/>
          </a:xfrm>
        </p:spPr>
        <p:txBody>
          <a:bodyPr/>
          <a:lstStyle/>
          <a:p>
            <a:r>
              <a:rPr lang="en-US"/>
              <a:t>Click icon to add SmartArt graphic</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26831155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p:nvPr>
        </p:nvSpPr>
        <p:spPr>
          <a:xfrm>
            <a:off x="166074" y="1507772"/>
            <a:ext cx="2141764" cy="514350"/>
          </a:xfrm>
        </p:spPr>
        <p:txBody>
          <a:bodyPr anchor="ctr">
            <a:normAutofit/>
          </a:bodyPr>
          <a:lstStyle>
            <a:lvl1pPr marL="0" indent="0" algn="r">
              <a:buNone/>
              <a:defRPr sz="2000"/>
            </a:lvl1pPr>
          </a:lstStyle>
          <a:p>
            <a:pPr lvl="0"/>
            <a:r>
              <a:rPr lang="en-US"/>
              <a:t>Click to edit Master text styles</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p:nvPr>
        </p:nvSpPr>
        <p:spPr>
          <a:xfrm>
            <a:off x="732131" y="2584097"/>
            <a:ext cx="2141764" cy="514350"/>
          </a:xfrm>
        </p:spPr>
        <p:txBody>
          <a:bodyPr anchor="ctr">
            <a:normAutofit/>
          </a:bodyPr>
          <a:lstStyle>
            <a:lvl1pPr marL="0" indent="0" algn="r">
              <a:buNone/>
              <a:defRPr sz="2000"/>
            </a:lvl1pPr>
          </a:lstStyle>
          <a:p>
            <a:pPr lvl="0"/>
            <a:r>
              <a:rPr lang="en-US"/>
              <a:t>Click to edit Master text styles</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p:nvPr>
        </p:nvSpPr>
        <p:spPr>
          <a:xfrm>
            <a:off x="1338556" y="3660422"/>
            <a:ext cx="2141764" cy="514350"/>
          </a:xfrm>
        </p:spPr>
        <p:txBody>
          <a:bodyPr anchor="ctr">
            <a:normAutofit/>
          </a:bodyPr>
          <a:lstStyle>
            <a:lvl1pPr marL="0" indent="0" algn="r">
              <a:buNone/>
              <a:defRPr sz="2000"/>
            </a:lvl1pPr>
          </a:lstStyle>
          <a:p>
            <a:pPr lvl="0"/>
            <a:r>
              <a:rPr lang="en-US"/>
              <a:t>Click to edit Master text styles</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p:nvPr>
        </p:nvSpPr>
        <p:spPr>
          <a:xfrm>
            <a:off x="1922756" y="4736748"/>
            <a:ext cx="2141764" cy="514350"/>
          </a:xfrm>
        </p:spPr>
        <p:txBody>
          <a:bodyPr anchor="ctr">
            <a:normAutofit/>
          </a:bodyPr>
          <a:lstStyle>
            <a:lvl1pPr marL="0" indent="0" algn="r">
              <a:buNone/>
              <a:defRPr sz="2000"/>
            </a:lvl1pPr>
          </a:lstStyle>
          <a:p>
            <a:pPr lvl="0"/>
            <a:r>
              <a:rPr lang="en-US"/>
              <a:t>Click to edit Master text styles</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6" y="1613528"/>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9" y="268256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8" y="375539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80" y="4824430"/>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a:lstStyle>
            <a:lvl1pPr>
              <a:defRPr sz="900">
                <a:solidFill>
                  <a:srgbClr val="898989"/>
                </a:solidFill>
              </a:defRPr>
            </a:lvl1pPr>
          </a:lstStyle>
          <a:p>
            <a:r>
              <a:rPr lang="en-US"/>
              <a:t>20XX</a:t>
            </a:r>
          </a:p>
        </p:txBody>
      </p:sp>
      <p:sp>
        <p:nvSpPr>
          <p:cNvPr id="6" name="Footer Placeholder 5">
            <a:extLst>
              <a:ext uri="{FF2B5EF4-FFF2-40B4-BE49-F238E27FC236}">
                <a16:creationId xmlns:a16="http://schemas.microsoft.com/office/drawing/2014/main" id="{6C710A8A-CEC9-4787-A745-C28DD965F7DD}"/>
              </a:ext>
            </a:extLst>
          </p:cNvPr>
          <p:cNvSpPr>
            <a:spLocks noGrp="1"/>
          </p:cNvSpPr>
          <p:nvPr>
            <p:ph type="ftr" sz="quarter" idx="11"/>
          </p:nvPr>
        </p:nvSpPr>
        <p:spPr>
          <a:xfrm>
            <a:off x="6749143" y="6356350"/>
            <a:ext cx="3775981" cy="365125"/>
          </a:xfrm>
        </p:spPr>
        <p:txBody>
          <a:bodyPr/>
          <a:lstStyle>
            <a:lvl1pPr>
              <a:defRPr sz="900"/>
            </a:lvl1pPr>
          </a:lstStyle>
          <a:p>
            <a:r>
              <a:rPr lang="en-US"/>
              <a:t>PRESENTATION TITLE</a:t>
            </a:r>
          </a:p>
        </p:txBody>
      </p:sp>
      <p:sp>
        <p:nvSpPr>
          <p:cNvPr id="7" name="Slide Number Placeholder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a:lstStyle>
            <a:lvl1pPr>
              <a:defRPr sz="900"/>
            </a:lvl1pPr>
          </a:lstStyle>
          <a:p>
            <a:fld id="{A49DFD55-3C28-40EF-9E31-A92D2E4017FF}" type="slidenum">
              <a:rPr lang="en-US" smtClean="0"/>
              <a:pPr/>
              <a:t>‹#›</a:t>
            </a:fld>
            <a:endParaRPr lang="en-US"/>
          </a:p>
        </p:txBody>
      </p:sp>
      <p:cxnSp>
        <p:nvCxnSpPr>
          <p:cNvPr id="3" name="Straight Connector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userDrawn="1"/>
        </p:nvCxnSpPr>
        <p:spPr>
          <a:xfrm>
            <a:off x="4353515" y="502393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4" name="Straight Connector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userDrawn="1"/>
        </p:nvCxnSpPr>
        <p:spPr>
          <a:xfrm>
            <a:off x="3759917" y="3948451"/>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userDrawn="1"/>
        </p:nvCxnSpPr>
        <p:spPr>
          <a:xfrm>
            <a:off x="3173453" y="2872686"/>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userDrawn="1"/>
        </p:nvCxnSpPr>
        <p:spPr>
          <a:xfrm>
            <a:off x="2586263" y="179608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165259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892177"/>
            <a:ext cx="8421688" cy="1325563"/>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76936"/>
            <a:ext cx="3924300"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2933700" y="3834606"/>
            <a:ext cx="3924300"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76936"/>
            <a:ext cx="3943627"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7410173" y="3834606"/>
            <a:ext cx="3943627"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a:p>
        </p:txBody>
      </p:sp>
      <p:pic>
        <p:nvPicPr>
          <p:cNvPr id="11" name="Graphic 10">
            <a:extLst>
              <a:ext uri="{FF2B5EF4-FFF2-40B4-BE49-F238E27FC236}">
                <a16:creationId xmlns:a16="http://schemas.microsoft.com/office/drawing/2014/main" id="{EE24E1DB-1F20-4C28-8069-D9219D1F8BB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368030" cy="3912394"/>
          </a:xfrm>
          <a:prstGeom prst="rect">
            <a:avLst/>
          </a:prstGeom>
        </p:spPr>
      </p:pic>
    </p:spTree>
    <p:extLst>
      <p:ext uri="{BB962C8B-B14F-4D97-AF65-F5344CB8AC3E}">
        <p14:creationId xmlns:p14="http://schemas.microsoft.com/office/powerpoint/2010/main" val="2432451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a:p>
        </p:txBody>
      </p:sp>
      <p:grpSp>
        <p:nvGrpSpPr>
          <p:cNvPr id="10" name="Group 9">
            <a:extLst>
              <a:ext uri="{FF2B5EF4-FFF2-40B4-BE49-F238E27FC236}">
                <a16:creationId xmlns:a16="http://schemas.microsoft.com/office/drawing/2014/main" id="{B2368EF4-1233-48C7-8DB5-75844BFCD594}"/>
              </a:ext>
              <a:ext uri="{C183D7F6-B498-43B3-948B-1728B52AA6E4}">
                <adec:decorative xmlns:adec="http://schemas.microsoft.com/office/drawing/2017/decorative" val="1"/>
              </a:ext>
            </a:extLst>
          </p:cNvPr>
          <p:cNvGrpSpPr/>
          <p:nvPr userDrawn="1"/>
        </p:nvGrpSpPr>
        <p:grpSpPr>
          <a:xfrm>
            <a:off x="0" y="0"/>
            <a:ext cx="2238376" cy="3105150"/>
            <a:chOff x="0" y="0"/>
            <a:chExt cx="2238376" cy="3105150"/>
          </a:xfrm>
        </p:grpSpPr>
        <p:cxnSp>
          <p:nvCxnSpPr>
            <p:cNvPr id="16" name="Straight Connector 15">
              <a:extLst>
                <a:ext uri="{FF2B5EF4-FFF2-40B4-BE49-F238E27FC236}">
                  <a16:creationId xmlns:a16="http://schemas.microsoft.com/office/drawing/2014/main" id="{463D7850-C2A6-43CE-BBE4-8E81A0A593BF}"/>
                </a:ext>
              </a:extLst>
            </p:cNvPr>
            <p:cNvCxnSpPr>
              <a:cxnSpLocks/>
            </p:cNvCxnSpPr>
            <p:nvPr userDrawn="1"/>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Lst>
            </p:cNvPr>
            <p:cNvCxnSpPr>
              <a:cxnSpLocks/>
            </p:cNvCxnSpPr>
            <p:nvPr userDrawn="1"/>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1889671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54768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4" name="Group 3">
            <a:extLst>
              <a:ext uri="{FF2B5EF4-FFF2-40B4-BE49-F238E27FC236}">
                <a16:creationId xmlns:a16="http://schemas.microsoft.com/office/drawing/2014/main" id="{D74AA03A-263D-4B5F-B05B-7D6923A9A4D3}"/>
              </a:ext>
            </a:extLst>
          </p:cNvPr>
          <p:cNvGrpSpPr/>
          <p:nvPr userDrawn="1"/>
        </p:nvGrpSpPr>
        <p:grpSpPr>
          <a:xfrm>
            <a:off x="0" y="0"/>
            <a:ext cx="4762501" cy="5186363"/>
            <a:chOff x="0" y="0"/>
            <a:chExt cx="4762501" cy="5186363"/>
          </a:xfrm>
        </p:grpSpPr>
        <p:cxnSp>
          <p:nvCxnSpPr>
            <p:cNvPr id="23" name="Straight Connector 22">
              <a:extLst>
                <a:ext uri="{FF2B5EF4-FFF2-40B4-BE49-F238E27FC236}">
                  <a16:creationId xmlns:a16="http://schemas.microsoft.com/office/drawing/2014/main" id="{D87F08D6-2CA7-4A5A-BE34-07113DCA535D}"/>
                </a:ext>
              </a:extLst>
            </p:cNvPr>
            <p:cNvCxnSpPr>
              <a:cxnSpLocks/>
            </p:cNvCxnSpPr>
            <p:nvPr userDrawn="1"/>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68C87F-B9C3-4DFF-8454-F3F52CE4346B}"/>
                </a:ext>
              </a:extLst>
            </p:cNvPr>
            <p:cNvCxnSpPr>
              <a:cxnSpLocks/>
            </p:cNvCxnSpPr>
            <p:nvPr userDrawn="1"/>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a:t>PRESENTATION TITLE</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917780591"/>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600" spc="15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4267200" y="3238103"/>
            <a:ext cx="4179570" cy="1371997"/>
          </a:xfrm>
        </p:spPr>
        <p:txBody>
          <a:bodyPr>
            <a:normAutofit/>
          </a:bodyPr>
          <a:lstStyle>
            <a:lvl1pPr marL="0" indent="0" algn="l">
              <a:lnSpc>
                <a:spcPct val="150000"/>
              </a:lnSpc>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Graphic 5">
            <a:extLst>
              <a:ext uri="{FF2B5EF4-FFF2-40B4-BE49-F238E27FC236}">
                <a16:creationId xmlns:a16="http://schemas.microsoft.com/office/drawing/2014/main" id="{ED3361C9-310A-4255-A94E-B77588962D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9" name="Date Placeholder 6">
            <a:extLst>
              <a:ext uri="{FF2B5EF4-FFF2-40B4-BE49-F238E27FC236}">
                <a16:creationId xmlns:a16="http://schemas.microsoft.com/office/drawing/2014/main" id="{BF358517-D7B7-40D0-A9D0-B650C80898AC}"/>
              </a:ext>
            </a:extLst>
          </p:cNvPr>
          <p:cNvSpPr>
            <a:spLocks noGrp="1"/>
          </p:cNvSpPr>
          <p:nvPr>
            <p:ph type="dt" sz="half" idx="10"/>
          </p:nvPr>
        </p:nvSpPr>
        <p:spPr>
          <a:xfrm>
            <a:off x="4267200" y="6356350"/>
            <a:ext cx="1774371" cy="365125"/>
          </a:xfrm>
        </p:spPr>
        <p:txBody>
          <a:bodyPr/>
          <a:lstStyle>
            <a:lvl1pPr>
              <a:defRPr sz="900"/>
            </a:lvl1pPr>
          </a:lstStyle>
          <a:p>
            <a:r>
              <a:rPr lang="en-US"/>
              <a:t>20XX</a:t>
            </a:r>
          </a:p>
        </p:txBody>
      </p:sp>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6479721" y="6356350"/>
            <a:ext cx="2661557" cy="365125"/>
          </a:xfrm>
        </p:spPr>
        <p:txBody>
          <a:bodyPr/>
          <a:lstStyle>
            <a:lvl1pPr>
              <a:defRPr sz="900"/>
            </a:lvl1pPr>
          </a:lstStyle>
          <a:p>
            <a:r>
              <a:rPr lang="en-US"/>
              <a:t>PRESENTATION TITLE</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1291140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28341" b="23071"/>
          <a:stretch/>
        </p:blipFill>
        <p:spPr>
          <a:xfrm>
            <a:off x="5488815" y="0"/>
            <a:ext cx="6703185"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500" y="1020445"/>
            <a:ext cx="2895600" cy="1325563"/>
          </a:xfrm>
        </p:spPr>
        <p:txBody>
          <a:bodyPr anchor="b">
            <a:normAutofit/>
          </a:bodyPr>
          <a:lstStyle>
            <a:lvl1pPr>
              <a:defRPr sz="2800" spc="15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p:nvPr>
        </p:nvSpPr>
        <p:spPr>
          <a:xfrm>
            <a:off x="1333500" y="2924175"/>
            <a:ext cx="2895600" cy="2519363"/>
          </a:xfrm>
        </p:spPr>
        <p:txBody>
          <a:bodyPr>
            <a:normAutofit/>
          </a:bodyPr>
          <a:lstStyle>
            <a:lvl1pPr marL="0" indent="0">
              <a:lnSpc>
                <a:spcPct val="150000"/>
              </a:lnSpc>
              <a:buNone/>
              <a:defRPr sz="1400">
                <a:solidFill>
                  <a:schemeClr val="bg1"/>
                </a:solidFill>
              </a:defRPr>
            </a:lvl1pPr>
            <a:lvl2pPr marL="457200" indent="0">
              <a:lnSpc>
                <a:spcPct val="150000"/>
              </a:lnSpc>
              <a:buNone/>
              <a:defRPr sz="1400">
                <a:solidFill>
                  <a:schemeClr val="bg1"/>
                </a:solidFill>
              </a:defRPr>
            </a:lvl2pPr>
            <a:lvl3pPr marL="914400" indent="0">
              <a:lnSpc>
                <a:spcPct val="150000"/>
              </a:lnSpc>
              <a:buNone/>
              <a:defRPr sz="1400">
                <a:solidFill>
                  <a:schemeClr val="bg1"/>
                </a:solidFill>
              </a:defRPr>
            </a:lvl3pPr>
            <a:lvl4pPr marL="1371600" indent="0">
              <a:lnSpc>
                <a:spcPct val="150000"/>
              </a:lnSpc>
              <a:buNone/>
              <a:defRPr sz="1400">
                <a:solidFill>
                  <a:schemeClr val="bg1"/>
                </a:solidFill>
              </a:defRPr>
            </a:lvl4pPr>
            <a:lvl5pPr marL="1828800" indent="0">
              <a:lnSpc>
                <a:spcPct val="150000"/>
              </a:lnSpc>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F5093-3C53-4152-B8FE-0522E0795269}"/>
              </a:ext>
            </a:extLst>
          </p:cNvPr>
          <p:cNvSpPr>
            <a:spLocks noGrp="1"/>
          </p:cNvSpPr>
          <p:nvPr>
            <p:ph type="dt" sz="half" idx="10"/>
          </p:nvPr>
        </p:nvSpPr>
        <p:spPr>
          <a:xfrm>
            <a:off x="1333500" y="6356350"/>
            <a:ext cx="985157" cy="365125"/>
          </a:xfrm>
        </p:spPr>
        <p:txBody>
          <a:bodyPr/>
          <a:lstStyle>
            <a:lvl1pPr>
              <a:defRPr sz="900"/>
            </a:lvl1pPr>
          </a:lstStyle>
          <a:p>
            <a:r>
              <a:rPr lang="en-US"/>
              <a:t>20XX</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2669886" y="6356349"/>
            <a:ext cx="2482842" cy="365125"/>
          </a:xfrm>
        </p:spPr>
        <p:txBody>
          <a:bodyPr/>
          <a:lstStyle>
            <a:lvl1pPr>
              <a:defRPr sz="900"/>
            </a:lvl1pPr>
          </a:lstStyle>
          <a:p>
            <a:r>
              <a:rPr lang="en-US"/>
              <a:t>PRESENTATION TITLE</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5536305" y="6356350"/>
            <a:ext cx="987552"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982124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620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13620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11EBF9-6826-475B-8079-C11128991BAE}"/>
              </a:ext>
            </a:extLst>
          </p:cNvPr>
          <p:cNvSpPr>
            <a:spLocks noGrp="1"/>
          </p:cNvSpPr>
          <p:nvPr>
            <p:ph type="dt" sz="half" idx="10"/>
          </p:nvPr>
        </p:nvSpPr>
        <p:spPr>
          <a:xfrm>
            <a:off x="838200" y="6356350"/>
            <a:ext cx="1219200" cy="365125"/>
          </a:xfrm>
        </p:spPr>
        <p:txBody>
          <a:bodyPr/>
          <a:lstStyle>
            <a:lvl1pPr>
              <a:defRPr sz="900"/>
            </a:lvl1pPr>
          </a:lstStyle>
          <a:p>
            <a:r>
              <a:rPr lang="en-US"/>
              <a:t>20XX</a:t>
            </a:r>
          </a:p>
        </p:txBody>
      </p:sp>
      <p:sp>
        <p:nvSpPr>
          <p:cNvPr id="5" name="Footer Placeholder 4">
            <a:extLst>
              <a:ext uri="{FF2B5EF4-FFF2-40B4-BE49-F238E27FC236}">
                <a16:creationId xmlns:a16="http://schemas.microsoft.com/office/drawing/2014/main" id="{3FB726A3-DF54-47D2-8C3A-34FD43A19E8E}"/>
              </a:ext>
            </a:extLst>
          </p:cNvPr>
          <p:cNvSpPr>
            <a:spLocks noGrp="1"/>
          </p:cNvSpPr>
          <p:nvPr>
            <p:ph type="ftr" sz="quarter" idx="11"/>
          </p:nvPr>
        </p:nvSpPr>
        <p:spPr>
          <a:xfrm>
            <a:off x="2463800" y="6356350"/>
            <a:ext cx="3479800" cy="365125"/>
          </a:xfrm>
        </p:spPr>
        <p:txBody>
          <a:bodyPr/>
          <a:lstStyle>
            <a:lvl1pPr>
              <a:defRPr sz="900"/>
            </a:lvl1pPr>
          </a:lstStyle>
          <a:p>
            <a:r>
              <a:rPr lang="en-US"/>
              <a:t>PRESENTATION TITLE</a:t>
            </a:r>
          </a:p>
        </p:txBody>
      </p:sp>
      <p:sp>
        <p:nvSpPr>
          <p:cNvPr id="6" name="Slide Number Placeholder 5">
            <a:extLst>
              <a:ext uri="{FF2B5EF4-FFF2-40B4-BE49-F238E27FC236}">
                <a16:creationId xmlns:a16="http://schemas.microsoft.com/office/drawing/2014/main" id="{D0CD125A-4493-4967-9146-841D0EF3BC63}"/>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a:p>
        </p:txBody>
      </p:sp>
      <p:grpSp>
        <p:nvGrpSpPr>
          <p:cNvPr id="7" name="Group 6">
            <a:extLst>
              <a:ext uri="{FF2B5EF4-FFF2-40B4-BE49-F238E27FC236}">
                <a16:creationId xmlns:a16="http://schemas.microsoft.com/office/drawing/2014/main" id="{D7A1CF8B-3479-49A3-A30E-2F2ECE962075}"/>
              </a:ext>
            </a:extLst>
          </p:cNvPr>
          <p:cNvGrpSpPr/>
          <p:nvPr userDrawn="1"/>
        </p:nvGrpSpPr>
        <p:grpSpPr>
          <a:xfrm>
            <a:off x="6953250" y="-25401"/>
            <a:ext cx="5238750" cy="6902451"/>
            <a:chOff x="6953250" y="-25401"/>
            <a:chExt cx="5238750" cy="6902451"/>
          </a:xfrm>
        </p:grpSpPr>
        <p:cxnSp>
          <p:nvCxnSpPr>
            <p:cNvPr id="14" name="Straight Connector 13">
              <a:extLst>
                <a:ext uri="{FF2B5EF4-FFF2-40B4-BE49-F238E27FC236}">
                  <a16:creationId xmlns:a16="http://schemas.microsoft.com/office/drawing/2014/main" id="{49FBD260-5143-4B12-B9F8-33E48D548909}"/>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7F08D6-2CA7-4A5A-BE34-07113DCA535D}"/>
                </a:ext>
              </a:extLst>
            </p:cNvPr>
            <p:cNvCxnSpPr/>
            <p:nvPr userDrawn="1"/>
          </p:nvCxnSpPr>
          <p:spPr>
            <a:xfrm flipH="1">
              <a:off x="6953250" y="-25401"/>
              <a:ext cx="3790950" cy="6902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9735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Brea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2148840"/>
            <a:ext cx="4179570" cy="1715531"/>
          </a:xfrm>
        </p:spPr>
        <p:txBody>
          <a:bodyPr anchor="b">
            <a:noAutofit/>
          </a:bodyPr>
          <a:lstStyle>
            <a:lvl1pPr algn="l">
              <a:defRPr sz="3600" spc="15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991350" y="3962003"/>
            <a:ext cx="4179570" cy="365125"/>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2699512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a:p>
        </p:txBody>
      </p:sp>
      <p:sp>
        <p:nvSpPr>
          <p:cNvPr id="7" name="Chart Placeholder 6">
            <a:extLst>
              <a:ext uri="{FF2B5EF4-FFF2-40B4-BE49-F238E27FC236}">
                <a16:creationId xmlns:a16="http://schemas.microsoft.com/office/drawing/2014/main" id="{08AF2DB4-A973-4307-B59C-6058A138835C}"/>
              </a:ext>
            </a:extLst>
          </p:cNvPr>
          <p:cNvSpPr>
            <a:spLocks noGrp="1"/>
          </p:cNvSpPr>
          <p:nvPr>
            <p:ph type="chart" sz="quarter" idx="13"/>
          </p:nvPr>
        </p:nvSpPr>
        <p:spPr>
          <a:xfrm>
            <a:off x="838200" y="2111608"/>
            <a:ext cx="10515600" cy="3744912"/>
          </a:xfrm>
        </p:spPr>
        <p:txBody>
          <a:bodyPr/>
          <a:lstStyle/>
          <a:p>
            <a:r>
              <a:rPr lang="en-US"/>
              <a:t>Click icon to add chart</a:t>
            </a:r>
          </a:p>
        </p:txBody>
      </p:sp>
    </p:spTree>
    <p:extLst>
      <p:ext uri="{BB962C8B-B14F-4D97-AF65-F5344CB8AC3E}">
        <p14:creationId xmlns:p14="http://schemas.microsoft.com/office/powerpoint/2010/main" val="1485277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744913"/>
          </a:xfrm>
        </p:spPr>
        <p:txBody>
          <a:bodyPr/>
          <a:lstStyle/>
          <a:p>
            <a:r>
              <a:rPr lang="en-US"/>
              <a:t>Click icon to add table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337068003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809875"/>
            <a:ext cx="6696075" cy="1909763"/>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p:nvPr>
        </p:nvSpPr>
        <p:spPr>
          <a:xfrm>
            <a:off x="4657725" y="5028803"/>
            <a:ext cx="6696074" cy="365125"/>
          </a:xfrm>
        </p:spPr>
        <p:txBody>
          <a:bodyPr anchor="b">
            <a:normAutofit/>
          </a:bodyPr>
          <a:lstStyle>
            <a:lvl1pPr marL="0" indent="0" algn="l">
              <a:buNone/>
              <a:defRPr sz="16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Date Placeholder 2">
            <a:extLst>
              <a:ext uri="{FF2B5EF4-FFF2-40B4-BE49-F238E27FC236}">
                <a16:creationId xmlns:a16="http://schemas.microsoft.com/office/drawing/2014/main" id="{D9303E9A-96BC-4283-A6E1-5948AEB119F4}"/>
              </a:ext>
            </a:extLst>
          </p:cNvPr>
          <p:cNvSpPr>
            <a:spLocks noGrp="1"/>
          </p:cNvSpPr>
          <p:nvPr>
            <p:ph type="dt" sz="half" idx="10"/>
          </p:nvPr>
        </p:nvSpPr>
        <p:spPr>
          <a:xfrm>
            <a:off x="4676774" y="6356350"/>
            <a:ext cx="1695450" cy="365125"/>
          </a:xfrm>
        </p:spPr>
        <p:txBody>
          <a:bodyPr/>
          <a:lstStyle>
            <a:lvl1pPr>
              <a:defRPr sz="900"/>
            </a:lvl1pPr>
          </a:lstStyle>
          <a:p>
            <a:r>
              <a:rPr lang="en-US"/>
              <a:t>20XX</a:t>
            </a:r>
          </a:p>
        </p:txBody>
      </p:sp>
      <p:sp>
        <p:nvSpPr>
          <p:cNvPr id="4" name="Footer Placeholder 3">
            <a:extLst>
              <a:ext uri="{FF2B5EF4-FFF2-40B4-BE49-F238E27FC236}">
                <a16:creationId xmlns:a16="http://schemas.microsoft.com/office/drawing/2014/main" id="{45A19C49-052B-4D3E-B227-1D787463CE96}"/>
              </a:ext>
            </a:extLst>
          </p:cNvPr>
          <p:cNvSpPr>
            <a:spLocks noGrp="1"/>
          </p:cNvSpPr>
          <p:nvPr>
            <p:ph type="ftr" sz="quarter" idx="11"/>
          </p:nvPr>
        </p:nvSpPr>
        <p:spPr>
          <a:xfrm>
            <a:off x="6743699" y="6356350"/>
            <a:ext cx="2543175" cy="365125"/>
          </a:xfrm>
        </p:spPr>
        <p:txBody>
          <a:bodyPr/>
          <a:lstStyle>
            <a:lvl1pPr>
              <a:defRPr sz="900"/>
            </a:lvl1pPr>
          </a:lstStyle>
          <a:p>
            <a:r>
              <a:rPr lang="en-US"/>
              <a:t>PRESENTATION TITLE</a:t>
            </a:r>
          </a:p>
        </p:txBody>
      </p:sp>
      <p:sp>
        <p:nvSpPr>
          <p:cNvPr id="5" name="Slide Number Placeholder 4">
            <a:extLst>
              <a:ext uri="{FF2B5EF4-FFF2-40B4-BE49-F238E27FC236}">
                <a16:creationId xmlns:a16="http://schemas.microsoft.com/office/drawing/2014/main" id="{4E5E724A-95F0-41B6-A77E-EDD067272C27}"/>
              </a:ext>
            </a:extLst>
          </p:cNvPr>
          <p:cNvSpPr>
            <a:spLocks noGrp="1"/>
          </p:cNvSpPr>
          <p:nvPr>
            <p:ph type="sldNum" sz="quarter" idx="12"/>
          </p:nvPr>
        </p:nvSpPr>
        <p:spPr>
          <a:xfrm>
            <a:off x="9658350" y="6356350"/>
            <a:ext cx="1695450" cy="365125"/>
          </a:xfrm>
        </p:spPr>
        <p:txBody>
          <a:bodyPr/>
          <a:lstStyle>
            <a:lvl1pPr>
              <a:defRPr sz="900"/>
            </a:lvl1pPr>
          </a:lstStyle>
          <a:p>
            <a:fld id="{A49DFD55-3C28-40EF-9E31-A92D2E4017FF}" type="slidenum">
              <a:rPr lang="en-US" smtClean="0"/>
              <a:pPr/>
              <a:t>‹#›</a:t>
            </a:fld>
            <a:endParaRPr lang="en-US"/>
          </a:p>
        </p:txBody>
      </p:sp>
      <p:cxnSp>
        <p:nvCxnSpPr>
          <p:cNvPr id="9" name="Straight Connector 8">
            <a:extLst>
              <a:ext uri="{FF2B5EF4-FFF2-40B4-BE49-F238E27FC236}">
                <a16:creationId xmlns:a16="http://schemas.microsoft.com/office/drawing/2014/main" id="{BDAC7E4E-FE06-4E90-8107-6B543E5515ED}"/>
              </a:ext>
              <a:ext uri="{C183D7F6-B498-43B3-948B-1728B52AA6E4}">
                <adec:decorative xmlns:adec="http://schemas.microsoft.com/office/drawing/2017/decorative" val="1"/>
              </a:ext>
            </a:extLst>
          </p:cNvPr>
          <p:cNvCxnSpPr/>
          <p:nvPr userDrawn="1"/>
        </p:nvCxnSpPr>
        <p:spPr>
          <a:xfrm flipV="1">
            <a:off x="2209800" y="0"/>
            <a:ext cx="243840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065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Slide 4 Peo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a:lstStyle/>
          <a:p>
            <a:r>
              <a:rPr lang="en-US"/>
              <a:t>Click icon to add picture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28568"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a:lstStyle/>
          <a:p>
            <a:r>
              <a:rPr lang="en-US"/>
              <a:t>Click icon to add picture</a:t>
            </a:r>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578300" y="5084524"/>
            <a:ext cx="233081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a:lstStyle/>
          <a:p>
            <a:pPr lvl="1"/>
            <a:r>
              <a:rPr lang="en-US"/>
              <a:t>Click icon to add picture</a:t>
            </a:r>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068964"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a:lstStyle/>
          <a:p>
            <a:r>
              <a:rPr lang="en-US"/>
              <a:t>Click icon to add picture</a:t>
            </a:r>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488845" y="5084524"/>
            <a:ext cx="231770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a:p>
        </p:txBody>
      </p:sp>
      <p:grpSp>
        <p:nvGrpSpPr>
          <p:cNvPr id="4" name="Group 3">
            <a:extLst>
              <a:ext uri="{FF2B5EF4-FFF2-40B4-BE49-F238E27FC236}">
                <a16:creationId xmlns:a16="http://schemas.microsoft.com/office/drawing/2014/main" id="{73C911F2-9041-416A-B83C-F23B354E063B}"/>
              </a:ext>
              <a:ext uri="{C183D7F6-B498-43B3-948B-1728B52AA6E4}">
                <adec:decorative xmlns:adec="http://schemas.microsoft.com/office/drawing/2017/decorative" val="1"/>
              </a:ext>
            </a:extLst>
          </p:cNvPr>
          <p:cNvGrpSpPr/>
          <p:nvPr userDrawn="1"/>
        </p:nvGrpSpPr>
        <p:grpSpPr>
          <a:xfrm>
            <a:off x="7334250" y="0"/>
            <a:ext cx="4857750" cy="1724025"/>
            <a:chOff x="7334250" y="0"/>
            <a:chExt cx="4857750" cy="1724025"/>
          </a:xfrm>
        </p:grpSpPr>
        <p:cxnSp>
          <p:nvCxnSpPr>
            <p:cNvPr id="10" name="Straight Connector 9">
              <a:extLst>
                <a:ext uri="{FF2B5EF4-FFF2-40B4-BE49-F238E27FC236}">
                  <a16:creationId xmlns:a16="http://schemas.microsoft.com/office/drawing/2014/main" id="{4E4B72DA-52CB-4D39-A342-8857B4D959B2}"/>
                </a:ext>
              </a:extLst>
            </p:cNvPr>
            <p:cNvCxnSpPr/>
            <p:nvPr userDrawn="1"/>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Lst>
            </p:cNvPr>
            <p:cNvCxnSpPr>
              <a:cxnSpLocks/>
            </p:cNvCxnSpPr>
            <p:nvPr userDrawn="1"/>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122785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8 People">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7AAB93-862D-455E-9E73-3D0DAEFDEDB4}"/>
              </a:ext>
              <a:ext uri="{C183D7F6-B498-43B3-948B-1728B52AA6E4}">
                <adec:decorative xmlns:adec="http://schemas.microsoft.com/office/drawing/2017/decorative" val="1"/>
              </a:ext>
            </a:extLst>
          </p:cNvPr>
          <p:cNvGrpSpPr/>
          <p:nvPr userDrawn="1"/>
        </p:nvGrpSpPr>
        <p:grpSpPr>
          <a:xfrm>
            <a:off x="0" y="473953"/>
            <a:ext cx="12192000" cy="5621336"/>
            <a:chOff x="0" y="473953"/>
            <a:chExt cx="12192000" cy="5621336"/>
          </a:xfrm>
        </p:grpSpPr>
        <p:pic>
          <p:nvPicPr>
            <p:cNvPr id="13" name="Graphic 12">
              <a:extLst>
                <a:ext uri="{FF2B5EF4-FFF2-40B4-BE49-F238E27FC236}">
                  <a16:creationId xmlns:a16="http://schemas.microsoft.com/office/drawing/2014/main" id="{B0DFD584-E5CF-41EF-B51E-679CE22DDF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14" name="Graphic 13">
              <a:extLst>
                <a:ext uri="{FF2B5EF4-FFF2-40B4-BE49-F238E27FC236}">
                  <a16:creationId xmlns:a16="http://schemas.microsoft.com/office/drawing/2014/main" id="{E5C02DDF-25A6-42C7-9525-F279CE2095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grpSp>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877176" y="2428875"/>
            <a:ext cx="1066800" cy="1066800"/>
          </a:xfrm>
          <a:solidFill>
            <a:schemeClr val="tx1"/>
          </a:solidFill>
        </p:spPr>
        <p:txBody>
          <a:bodyPr>
            <a:normAutofit/>
          </a:bodyPr>
          <a:lstStyle>
            <a:lvl1pPr marL="0" indent="0" algn="l">
              <a:lnSpc>
                <a:spcPct val="100000"/>
              </a:lnSpc>
              <a:buFont typeface="Arial" panose="020B0604020202020204" pitchFamily="34" charset="0"/>
              <a:buNone/>
              <a:defRPr sz="900">
                <a:solidFill>
                  <a:sysClr val="windowText" lastClr="000000"/>
                </a:solidFill>
              </a:defRPr>
            </a:lvl1pPr>
          </a:lstStyle>
          <a:p>
            <a:r>
              <a:rPr lang="en-US"/>
              <a:t>Click icon to add picture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500168"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4226270"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49262"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2" name="Picture Placeholder 10">
            <a:extLst>
              <a:ext uri="{FF2B5EF4-FFF2-40B4-BE49-F238E27FC236}">
                <a16:creationId xmlns:a16="http://schemas.microsoft.com/office/drawing/2014/main" id="{1938DB4D-239F-4E8E-8802-0470B0131189}"/>
              </a:ext>
            </a:extLst>
          </p:cNvPr>
          <p:cNvSpPr>
            <a:spLocks noGrp="1"/>
          </p:cNvSpPr>
          <p:nvPr>
            <p:ph type="pic" sz="quarter" idx="37"/>
          </p:nvPr>
        </p:nvSpPr>
        <p:spPr>
          <a:xfrm>
            <a:off x="665558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98355" y="3654378"/>
            <a:ext cx="2105135"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095999" y="3809747"/>
            <a:ext cx="2299855"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913681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4480" y="3809747"/>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5" name="Picture Placeholder 10">
            <a:extLst>
              <a:ext uri="{FF2B5EF4-FFF2-40B4-BE49-F238E27FC236}">
                <a16:creationId xmlns:a16="http://schemas.microsoft.com/office/drawing/2014/main" id="{1EBAEB1D-A7F9-4F90-B642-4277D3802BAB}"/>
              </a:ext>
            </a:extLst>
          </p:cNvPr>
          <p:cNvSpPr>
            <a:spLocks noGrp="1"/>
          </p:cNvSpPr>
          <p:nvPr>
            <p:ph type="pic" sz="quarter" idx="26"/>
          </p:nvPr>
        </p:nvSpPr>
        <p:spPr>
          <a:xfrm>
            <a:off x="1877176"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p>
        </p:txBody>
      </p:sp>
      <p:sp>
        <p:nvSpPr>
          <p:cNvPr id="54" name="Text Placeholder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2" name="Text Placeholder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500168"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6" name="Picture Placeholder 10">
            <a:extLst>
              <a:ext uri="{FF2B5EF4-FFF2-40B4-BE49-F238E27FC236}">
                <a16:creationId xmlns:a16="http://schemas.microsoft.com/office/drawing/2014/main" id="{9461A69E-14C8-4325-89AF-D4257C1C05BA}"/>
              </a:ext>
            </a:extLst>
          </p:cNvPr>
          <p:cNvSpPr>
            <a:spLocks noGrp="1"/>
          </p:cNvSpPr>
          <p:nvPr>
            <p:ph type="pic" sz="quarter" idx="27"/>
          </p:nvPr>
        </p:nvSpPr>
        <p:spPr>
          <a:xfrm>
            <a:off x="4226270"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p>
        </p:txBody>
      </p:sp>
      <p:sp>
        <p:nvSpPr>
          <p:cNvPr id="59" name="Text Placeholder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3" name="Text Placeholder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849262"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3" name="Picture Placeholder 10">
            <a:extLst>
              <a:ext uri="{FF2B5EF4-FFF2-40B4-BE49-F238E27FC236}">
                <a16:creationId xmlns:a16="http://schemas.microsoft.com/office/drawing/2014/main" id="{E029C5CA-EDDA-4BF9-9051-8B09E98EE1E2}"/>
              </a:ext>
            </a:extLst>
          </p:cNvPr>
          <p:cNvSpPr>
            <a:spLocks noGrp="1"/>
          </p:cNvSpPr>
          <p:nvPr>
            <p:ph type="pic" sz="quarter" idx="38"/>
          </p:nvPr>
        </p:nvSpPr>
        <p:spPr>
          <a:xfrm>
            <a:off x="665558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p>
        </p:txBody>
      </p:sp>
      <p:sp>
        <p:nvSpPr>
          <p:cNvPr id="60" name="Text Placeholder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4" name="Text Placeholder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339926" y="5668583"/>
            <a:ext cx="1813474"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8" name="Picture Placeholder 10">
            <a:extLst>
              <a:ext uri="{FF2B5EF4-FFF2-40B4-BE49-F238E27FC236}">
                <a16:creationId xmlns:a16="http://schemas.microsoft.com/office/drawing/2014/main" id="{622ED9F4-EB9B-4588-8501-BFECB846EE73}"/>
              </a:ext>
            </a:extLst>
          </p:cNvPr>
          <p:cNvSpPr>
            <a:spLocks noGrp="1"/>
          </p:cNvSpPr>
          <p:nvPr>
            <p:ph type="pic" sz="quarter" idx="29"/>
          </p:nvPr>
        </p:nvSpPr>
        <p:spPr>
          <a:xfrm>
            <a:off x="913681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p>
        </p:txBody>
      </p:sp>
      <p:sp>
        <p:nvSpPr>
          <p:cNvPr id="61" name="Text Placeholder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5" name="Text Placeholder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744480" y="5668583"/>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solidFill>
                  <a:srgbClr val="898989"/>
                </a:solidFill>
              </a:defRPr>
            </a:lvl1pPr>
          </a:lstStyle>
          <a:p>
            <a:r>
              <a:rPr lang="en-US"/>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solidFill>
                  <a:srgbClr val="898989"/>
                </a:solidFill>
              </a:defRPr>
            </a:lvl1pPr>
          </a:lstStyle>
          <a:p>
            <a:r>
              <a:rPr lang="en-US"/>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solidFill>
                  <a:srgbClr val="898989"/>
                </a:solidFill>
              </a:defRPr>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285712064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20XX</a:t>
            </a:r>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DFD55-3C28-40EF-9E31-A92D2E4017FF}" type="slidenum">
              <a:rPr lang="en-US" smtClean="0"/>
              <a:t>‹#›</a:t>
            </a:fld>
            <a:endParaRPr lang="en-US"/>
          </a:p>
        </p:txBody>
      </p:sp>
    </p:spTree>
    <p:extLst>
      <p:ext uri="{BB962C8B-B14F-4D97-AF65-F5344CB8AC3E}">
        <p14:creationId xmlns:p14="http://schemas.microsoft.com/office/powerpoint/2010/main" val="2319061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66" r:id="rId5"/>
    <p:sldLayoutId id="2147483667" r:id="rId6"/>
    <p:sldLayoutId id="2147483654" r:id="rId7"/>
    <p:sldLayoutId id="2147483663" r:id="rId8"/>
    <p:sldLayoutId id="2147483662" r:id="rId9"/>
    <p:sldLayoutId id="2147483668" r:id="rId10"/>
    <p:sldLayoutId id="2147483652" r:id="rId11"/>
    <p:sldLayoutId id="2147483653" r:id="rId12"/>
    <p:sldLayoutId id="2147483660" r:id="rId13"/>
    <p:sldLayoutId id="2147483664" r:id="rId14"/>
    <p:sldLayoutId id="2147483665" r:id="rId15"/>
  </p:sldLayoutIdLst>
  <p:hf hdr="0" dt="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1.xml"/><Relationship Id="rId5" Type="http://schemas.openxmlformats.org/officeDocument/2006/relationships/image" Target="../media/image18.png"/><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40.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image" Target="../media/image18.png"/><Relationship Id="rId2" Type="http://schemas.microsoft.com/office/2007/relationships/media" Target="../media/media2.mp4"/><Relationship Id="rId1" Type="http://schemas.openxmlformats.org/officeDocument/2006/relationships/tags" Target="../tags/tag6.xml"/><Relationship Id="rId6" Type="http://schemas.openxmlformats.org/officeDocument/2006/relationships/image" Target="../media/image42.png"/><Relationship Id="rId5" Type="http://schemas.openxmlformats.org/officeDocument/2006/relationships/notesSlide" Target="../notesSlides/notesSlide12.xml"/><Relationship Id="rId4"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29.png"/><Relationship Id="rId7" Type="http://schemas.openxmlformats.org/officeDocument/2006/relationships/oleObject" Target="../embeddings/oleObject1.bin"/><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43.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5.xml"/><Relationship Id="rId7" Type="http://schemas.openxmlformats.org/officeDocument/2006/relationships/image" Target="../media/image49.png"/><Relationship Id="rId2" Type="http://schemas.openxmlformats.org/officeDocument/2006/relationships/slideLayout" Target="../slideLayouts/slideLayout10.xml"/><Relationship Id="rId1" Type="http://schemas.openxmlformats.org/officeDocument/2006/relationships/tags" Target="../tags/tag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xml"/><Relationship Id="rId1" Type="http://schemas.openxmlformats.org/officeDocument/2006/relationships/tags" Target="../tags/tag8.xml"/><Relationship Id="rId5" Type="http://schemas.openxmlformats.org/officeDocument/2006/relationships/image" Target="../media/image18.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17.xml"/><Relationship Id="rId7" Type="http://schemas.openxmlformats.org/officeDocument/2006/relationships/image" Target="../media/image55.png"/><Relationship Id="rId12" Type="http://schemas.openxmlformats.org/officeDocument/2006/relationships/image" Target="../media/image18.png"/><Relationship Id="rId2" Type="http://schemas.openxmlformats.org/officeDocument/2006/relationships/slideLayout" Target="../slideLayouts/slideLayout10.xml"/><Relationship Id="rId1" Type="http://schemas.openxmlformats.org/officeDocument/2006/relationships/tags" Target="../tags/tag9.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8.png"/><Relationship Id="rId2" Type="http://schemas.openxmlformats.org/officeDocument/2006/relationships/slideLayout" Target="../slideLayouts/slideLayout10.xml"/><Relationship Id="rId1" Type="http://schemas.openxmlformats.org/officeDocument/2006/relationships/tags" Target="../tags/tag1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wav"/><Relationship Id="rId7" Type="http://schemas.openxmlformats.org/officeDocument/2006/relationships/image" Target="../media/image20.png"/><Relationship Id="rId2" Type="http://schemas.microsoft.com/office/2007/relationships/media" Target="../media/media1.wav"/><Relationship Id="rId1" Type="http://schemas.openxmlformats.org/officeDocument/2006/relationships/tags" Target="../tags/tag2.xml"/><Relationship Id="rId6" Type="http://schemas.openxmlformats.org/officeDocument/2006/relationships/image" Target="../media/image19.jpeg"/><Relationship Id="rId11" Type="http://schemas.openxmlformats.org/officeDocument/2006/relationships/image" Target="../media/image18.png"/><Relationship Id="rId5" Type="http://schemas.openxmlformats.org/officeDocument/2006/relationships/notesSlide" Target="../notesSlides/notesSlide2.xml"/><Relationship Id="rId10" Type="http://schemas.openxmlformats.org/officeDocument/2006/relationships/image" Target="../media/image23.png"/><Relationship Id="rId4" Type="http://schemas.openxmlformats.org/officeDocument/2006/relationships/slideLayout" Target="../slideLayouts/slideLayout2.xml"/><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18.png"/><Relationship Id="rId3" Type="http://schemas.openxmlformats.org/officeDocument/2006/relationships/slideLayout" Target="../slideLayouts/slideLayout10.xml"/><Relationship Id="rId7" Type="http://schemas.openxmlformats.org/officeDocument/2006/relationships/image" Target="../media/image74.png"/><Relationship Id="rId12" Type="http://schemas.openxmlformats.org/officeDocument/2006/relationships/image" Target="../media/image2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notesSlide" Target="../notesSlides/notesSlide22.xml"/><Relationship Id="rId9" Type="http://schemas.openxmlformats.org/officeDocument/2006/relationships/image" Target="../media/image76.png"/></Relationships>
</file>

<file path=ppt/slides/_rels/slide2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slideLayout" Target="../slideLayouts/slideLayout10.xml"/><Relationship Id="rId7" Type="http://schemas.openxmlformats.org/officeDocument/2006/relationships/image" Target="../media/image8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9.png"/><Relationship Id="rId5" Type="http://schemas.openxmlformats.org/officeDocument/2006/relationships/image" Target="../media/image42.png"/><Relationship Id="rId10" Type="http://schemas.openxmlformats.org/officeDocument/2006/relationships/image" Target="../media/image18.png"/><Relationship Id="rId4" Type="http://schemas.openxmlformats.org/officeDocument/2006/relationships/notesSlide" Target="../notesSlides/notesSlide23.xml"/><Relationship Id="rId9"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image" Target="../media/image18.png"/><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89.png"/><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96.png"/><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image" Target="../media/image25.jp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6.xml"/><Relationship Id="rId7" Type="http://schemas.openxmlformats.org/officeDocument/2006/relationships/image" Target="../media/image31.png"/><Relationship Id="rId2" Type="http://schemas.openxmlformats.org/officeDocument/2006/relationships/slideLayout" Target="../slideLayouts/slideLayout10.xml"/><Relationship Id="rId1" Type="http://schemas.openxmlformats.org/officeDocument/2006/relationships/tags" Target="../tags/tag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7.xml"/><Relationship Id="rId7" Type="http://schemas.openxmlformats.org/officeDocument/2006/relationships/image" Target="../media/image36.jpeg"/><Relationship Id="rId2" Type="http://schemas.openxmlformats.org/officeDocument/2006/relationships/slideLayout" Target="../slideLayouts/slideLayout10.xml"/><Relationship Id="rId1" Type="http://schemas.openxmlformats.org/officeDocument/2006/relationships/tags" Target="../tags/tag5.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18.png"/><Relationship Id="rId4" Type="http://schemas.openxmlformats.org/officeDocument/2006/relationships/image" Target="../media/image33.jpe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75451-6A4B-484B-9ED1-353CCE25B0F4}"/>
              </a:ext>
            </a:extLst>
          </p:cNvPr>
          <p:cNvSpPr>
            <a:spLocks noGrp="1"/>
          </p:cNvSpPr>
          <p:nvPr>
            <p:ph type="ctrTitle"/>
          </p:nvPr>
        </p:nvSpPr>
        <p:spPr>
          <a:xfrm>
            <a:off x="7550150" y="4347094"/>
            <a:ext cx="4179570" cy="1715531"/>
          </a:xfrm>
        </p:spPr>
        <p:txBody>
          <a:bodyPr anchor="b">
            <a:normAutofit fontScale="90000"/>
          </a:bodyPr>
          <a:lstStyle/>
          <a:p>
            <a:pPr algn="r"/>
            <a:r>
              <a:rPr lang="en-US" b="1" dirty="0">
                <a:solidFill>
                  <a:schemeClr val="bg1">
                    <a:lumMod val="75000"/>
                  </a:schemeClr>
                </a:solidFill>
              </a:rPr>
              <a:t>Optimizing the </a:t>
            </a:r>
            <a:r>
              <a:rPr lang="en-US" b="1" dirty="0" err="1">
                <a:solidFill>
                  <a:schemeClr val="bg1">
                    <a:lumMod val="75000"/>
                  </a:schemeClr>
                </a:solidFill>
              </a:rPr>
              <a:t>ui’</a:t>
            </a:r>
            <a:r>
              <a:rPr lang="en-US" sz="2800" b="1" dirty="0" err="1">
                <a:solidFill>
                  <a:schemeClr val="bg1">
                    <a:lumMod val="75000"/>
                  </a:schemeClr>
                </a:solidFill>
              </a:rPr>
              <a:t>S</a:t>
            </a:r>
            <a:r>
              <a:rPr lang="en-US" b="1" dirty="0">
                <a:solidFill>
                  <a:schemeClr val="bg1">
                    <a:lumMod val="75000"/>
                  </a:schemeClr>
                </a:solidFill>
              </a:rPr>
              <a:t> </a:t>
            </a:r>
            <a:r>
              <a:rPr lang="en-US" b="1" dirty="0" err="1">
                <a:solidFill>
                  <a:schemeClr val="bg1">
                    <a:lumMod val="75000"/>
                  </a:schemeClr>
                </a:solidFill>
              </a:rPr>
              <a:t>cpu</a:t>
            </a:r>
            <a:r>
              <a:rPr lang="en-US" b="1" dirty="0">
                <a:solidFill>
                  <a:schemeClr val="bg1">
                    <a:lumMod val="75000"/>
                  </a:schemeClr>
                </a:solidFill>
              </a:rPr>
              <a:t> bound framerate in call of duty</a:t>
            </a:r>
          </a:p>
        </p:txBody>
      </p:sp>
      <p:sp>
        <p:nvSpPr>
          <p:cNvPr id="3" name="Subtitle 2">
            <a:extLst>
              <a:ext uri="{FF2B5EF4-FFF2-40B4-BE49-F238E27FC236}">
                <a16:creationId xmlns:a16="http://schemas.microsoft.com/office/drawing/2014/main" id="{0236A1B4-B8D1-4A72-8E20-0703F54BF1FE}"/>
              </a:ext>
            </a:extLst>
          </p:cNvPr>
          <p:cNvSpPr>
            <a:spLocks noGrp="1"/>
          </p:cNvSpPr>
          <p:nvPr>
            <p:ph type="subTitle" idx="1"/>
          </p:nvPr>
        </p:nvSpPr>
        <p:spPr>
          <a:xfrm>
            <a:off x="7499349" y="6123311"/>
            <a:ext cx="4179570" cy="365125"/>
          </a:xfrm>
        </p:spPr>
        <p:txBody>
          <a:bodyPr>
            <a:normAutofit/>
          </a:bodyPr>
          <a:lstStyle/>
          <a:p>
            <a:pPr algn="r"/>
            <a:r>
              <a:rPr lang="en-US" sz="1400">
                <a:solidFill>
                  <a:srgbClr val="569009"/>
                </a:solidFill>
              </a:rPr>
              <a:t>SIMON ESCHBACH | SLEDGEHAMMER GAMES</a:t>
            </a:r>
          </a:p>
        </p:txBody>
      </p:sp>
      <p:pic>
        <p:nvPicPr>
          <p:cNvPr id="2052" name="Picture 4">
            <a:extLst>
              <a:ext uri="{FF2B5EF4-FFF2-40B4-BE49-F238E27FC236}">
                <a16:creationId xmlns:a16="http://schemas.microsoft.com/office/drawing/2014/main" id="{08F14428-2876-772D-769B-B24CAD6262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2822"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B24B388-AA73-2E18-E8CC-3A90373D3824}"/>
              </a:ext>
            </a:extLst>
          </p:cNvPr>
          <p:cNvSpPr/>
          <p:nvPr/>
        </p:nvSpPr>
        <p:spPr>
          <a:xfrm>
            <a:off x="4198505" y="-69273"/>
            <a:ext cx="2156112" cy="699654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B259A8D-A063-DB7D-857B-66ADDC98788F}"/>
              </a:ext>
            </a:extLst>
          </p:cNvPr>
          <p:cNvSpPr txBox="1">
            <a:spLocks/>
          </p:cNvSpPr>
          <p:nvPr/>
        </p:nvSpPr>
        <p:spPr>
          <a:xfrm>
            <a:off x="7089569" y="4347094"/>
            <a:ext cx="4640151" cy="171553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kern="1200" cap="all" spc="150" baseline="0">
                <a:solidFill>
                  <a:schemeClr val="bg1"/>
                </a:solidFill>
                <a:latin typeface="+mj-lt"/>
                <a:ea typeface="+mj-ea"/>
                <a:cs typeface="+mj-cs"/>
              </a:defRPr>
            </a:lvl1pPr>
          </a:lstStyle>
          <a:p>
            <a:pPr algn="r"/>
            <a:r>
              <a:rPr lang="en-AU" sz="4400" b="1" dirty="0">
                <a:solidFill>
                  <a:schemeClr val="bg1">
                    <a:lumMod val="75000"/>
                  </a:schemeClr>
                </a:solidFill>
              </a:rPr>
              <a:t>OPERATION</a:t>
            </a:r>
            <a:br>
              <a:rPr lang="en-AU" sz="4400" b="1" dirty="0">
                <a:solidFill>
                  <a:schemeClr val="bg1">
                    <a:lumMod val="75000"/>
                  </a:schemeClr>
                </a:solidFill>
              </a:rPr>
            </a:br>
            <a:r>
              <a:rPr lang="en-AU" sz="4400" b="1" dirty="0" err="1">
                <a:solidFill>
                  <a:schemeClr val="bg1">
                    <a:lumMod val="75000"/>
                  </a:schemeClr>
                </a:solidFill>
              </a:rPr>
              <a:t>ui</a:t>
            </a:r>
            <a:br>
              <a:rPr lang="en-AU" sz="4400" b="1" dirty="0">
                <a:solidFill>
                  <a:schemeClr val="bg1">
                    <a:lumMod val="75000"/>
                  </a:schemeClr>
                </a:solidFill>
              </a:rPr>
            </a:br>
            <a:r>
              <a:rPr lang="en-AU" sz="4400" b="1" dirty="0">
                <a:solidFill>
                  <a:schemeClr val="bg1">
                    <a:lumMod val="75000"/>
                  </a:schemeClr>
                </a:solidFill>
              </a:rPr>
              <a:t>code</a:t>
            </a:r>
            <a:endParaRPr lang="en-US" sz="4400" b="1" dirty="0">
              <a:solidFill>
                <a:schemeClr val="bg1">
                  <a:lumMod val="75000"/>
                </a:schemeClr>
              </a:solidFill>
            </a:endParaRPr>
          </a:p>
        </p:txBody>
      </p:sp>
      <p:pic>
        <p:nvPicPr>
          <p:cNvPr id="5122" name="Picture 2">
            <a:extLst>
              <a:ext uri="{FF2B5EF4-FFF2-40B4-BE49-F238E27FC236}">
                <a16:creationId xmlns:a16="http://schemas.microsoft.com/office/drawing/2014/main" id="{080E7034-E758-1E64-067D-55A02E26D2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5052" y="369564"/>
            <a:ext cx="1794668" cy="181017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86058810"/>
      </p:ext>
    </p:extLst>
  </p:cSld>
  <p:clrMapOvr>
    <a:masterClrMapping/>
  </p:clrMapOvr>
  <mc:AlternateContent xmlns:mc="http://schemas.openxmlformats.org/markup-compatibility/2006" xmlns:p14="http://schemas.microsoft.com/office/powerpoint/2010/main">
    <mc:Choice Requires="p14">
      <p:transition spd="slow" p14:dur="2000" advTm="16064"/>
    </mc:Choice>
    <mc:Fallback xmlns="">
      <p:transition spd="slow" advTm="160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50"/>
                                  </p:stCondLst>
                                  <p:iterate type="lt">
                                    <p:tmAbs val="50"/>
                                  </p:iterate>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grpId="0" nodeType="withEffect">
                                  <p:stCondLst>
                                    <p:cond delay="0"/>
                                  </p:stCondLst>
                                  <p:iterate type="lt">
                                    <p:tmAbs val="20"/>
                                  </p:iterate>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B498EC9-D625-1073-98F8-C11FAA74A3B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8C4D153-857D-4E4A-230E-3AC13D2291FF}"/>
              </a:ext>
            </a:extLst>
          </p:cNvPr>
          <p:cNvSpPr>
            <a:spLocks noGrp="1"/>
          </p:cNvSpPr>
          <p:nvPr>
            <p:ph type="ftr" sz="quarter" idx="11"/>
          </p:nvPr>
        </p:nvSpPr>
        <p:spPr/>
        <p:txBody>
          <a:bodyPr/>
          <a:lstStyle/>
          <a:p>
            <a:pPr>
              <a:spcAft>
                <a:spcPts val="600"/>
              </a:spcAft>
            </a:pPr>
            <a:r>
              <a:rPr lang="en-AU" dirty="0"/>
              <a:t>OPTIMIZING THE UI’s CPU BOUND FRAME RATE IN CALL OF DUTY</a:t>
            </a:r>
            <a:endParaRPr lang="en-US" dirty="0"/>
          </a:p>
        </p:txBody>
      </p:sp>
      <p:sp>
        <p:nvSpPr>
          <p:cNvPr id="5" name="Slide Number Placeholder 4">
            <a:extLst>
              <a:ext uri="{FF2B5EF4-FFF2-40B4-BE49-F238E27FC236}">
                <a16:creationId xmlns:a16="http://schemas.microsoft.com/office/drawing/2014/main" id="{FB22332E-568C-CC51-056D-3DB356DEB397}"/>
              </a:ext>
            </a:extLst>
          </p:cNvPr>
          <p:cNvSpPr>
            <a:spLocks noGrp="1"/>
          </p:cNvSpPr>
          <p:nvPr>
            <p:ph type="sldNum" sz="quarter" idx="12"/>
          </p:nvPr>
        </p:nvSpPr>
        <p:spPr/>
        <p:txBody>
          <a:bodyPr/>
          <a:lstStyle/>
          <a:p>
            <a:fld id="{A49DFD55-3C28-40EF-9E31-A92D2E4017FF}" type="slidenum">
              <a:rPr lang="en-US" smtClean="0"/>
              <a:pPr/>
              <a:t>10</a:t>
            </a:fld>
            <a:endParaRPr lang="en-US"/>
          </a:p>
        </p:txBody>
      </p:sp>
      <p:pic>
        <p:nvPicPr>
          <p:cNvPr id="22" name="Picture 21" hidden="1">
            <a:extLst>
              <a:ext uri="{FF2B5EF4-FFF2-40B4-BE49-F238E27FC236}">
                <a16:creationId xmlns:a16="http://schemas.microsoft.com/office/drawing/2014/main" id="{530147BE-E4D4-D387-2CFF-7E7E61433F8E}"/>
              </a:ext>
            </a:extLst>
          </p:cNvPr>
          <p:cNvPicPr>
            <a:picLocks noChangeAspect="1"/>
          </p:cNvPicPr>
          <p:nvPr/>
        </p:nvPicPr>
        <p:blipFill>
          <a:blip r:embed="rId3"/>
          <a:stretch>
            <a:fillRect/>
          </a:stretch>
        </p:blipFill>
        <p:spPr>
          <a:xfrm>
            <a:off x="419100" y="2097673"/>
            <a:ext cx="11340871" cy="2519794"/>
          </a:xfrm>
          <a:prstGeom prst="rect">
            <a:avLst/>
          </a:prstGeom>
        </p:spPr>
      </p:pic>
      <p:pic>
        <p:nvPicPr>
          <p:cNvPr id="24" name="Picture 23" descr="A cartoon of a mushroom exploding in a yellow face&#10;&#10;Description automatically generated with medium confidence" hidden="1">
            <a:extLst>
              <a:ext uri="{FF2B5EF4-FFF2-40B4-BE49-F238E27FC236}">
                <a16:creationId xmlns:a16="http://schemas.microsoft.com/office/drawing/2014/main" id="{7DF856A7-F76B-2347-14EA-DA9D96681870}"/>
              </a:ext>
            </a:extLst>
          </p:cNvPr>
          <p:cNvPicPr>
            <a:picLocks noChangeAspect="1"/>
          </p:cNvPicPr>
          <p:nvPr/>
        </p:nvPicPr>
        <p:blipFill>
          <a:blip r:embed="rId4"/>
          <a:stretch>
            <a:fillRect/>
          </a:stretch>
        </p:blipFill>
        <p:spPr>
          <a:xfrm>
            <a:off x="206189" y="292100"/>
            <a:ext cx="11430000" cy="6429375"/>
          </a:xfrm>
          <a:prstGeom prst="rect">
            <a:avLst/>
          </a:prstGeom>
        </p:spPr>
      </p:pic>
      <p:pic>
        <p:nvPicPr>
          <p:cNvPr id="26" name="Picture 25" descr="A yellow emoji with blue eyes and a surprised expression&#10;&#10;Description automatically generated" hidden="1">
            <a:extLst>
              <a:ext uri="{FF2B5EF4-FFF2-40B4-BE49-F238E27FC236}">
                <a16:creationId xmlns:a16="http://schemas.microsoft.com/office/drawing/2014/main" id="{45F89AE5-1046-F803-8734-4DA3BDBA9CD9}"/>
              </a:ext>
            </a:extLst>
          </p:cNvPr>
          <p:cNvPicPr>
            <a:picLocks noChangeAspect="1"/>
          </p:cNvPicPr>
          <p:nvPr/>
        </p:nvPicPr>
        <p:blipFill>
          <a:blip r:embed="rId5"/>
          <a:stretch>
            <a:fillRect/>
          </a:stretch>
        </p:blipFill>
        <p:spPr>
          <a:xfrm>
            <a:off x="2604246" y="136525"/>
            <a:ext cx="6625797" cy="6763198"/>
          </a:xfrm>
          <a:prstGeom prst="rect">
            <a:avLst/>
          </a:prstGeom>
        </p:spPr>
      </p:pic>
      <p:sp>
        <p:nvSpPr>
          <p:cNvPr id="7" name="Title 1">
            <a:extLst>
              <a:ext uri="{FF2B5EF4-FFF2-40B4-BE49-F238E27FC236}">
                <a16:creationId xmlns:a16="http://schemas.microsoft.com/office/drawing/2014/main" id="{E9999122-A466-E79A-D05A-4FA0EC8C3A5A}"/>
              </a:ext>
            </a:extLst>
          </p:cNvPr>
          <p:cNvSpPr>
            <a:spLocks noGrp="1"/>
          </p:cNvSpPr>
          <p:nvPr>
            <p:ph type="title"/>
          </p:nvPr>
        </p:nvSpPr>
        <p:spPr>
          <a:xfrm>
            <a:off x="838200" y="136525"/>
            <a:ext cx="10515600" cy="1325563"/>
          </a:xfrm>
        </p:spPr>
        <p:txBody>
          <a:bodyPr/>
          <a:lstStyle/>
          <a:p>
            <a:r>
              <a:rPr lang="en-AU">
                <a:solidFill>
                  <a:schemeClr val="bg1"/>
                </a:solidFill>
              </a:rPr>
              <a:t>Dropped frames</a:t>
            </a:r>
            <a:endParaRPr lang="en-US" sz="1800">
              <a:solidFill>
                <a:schemeClr val="bg1"/>
              </a:solidFill>
            </a:endParaRPr>
          </a:p>
        </p:txBody>
      </p:sp>
      <p:sp>
        <p:nvSpPr>
          <p:cNvPr id="2" name="Title 1">
            <a:extLst>
              <a:ext uri="{FF2B5EF4-FFF2-40B4-BE49-F238E27FC236}">
                <a16:creationId xmlns:a16="http://schemas.microsoft.com/office/drawing/2014/main" id="{288674E5-9E41-4B86-A0E1-F17E34E24517}"/>
              </a:ext>
            </a:extLst>
          </p:cNvPr>
          <p:cNvSpPr txBox="1">
            <a:spLocks/>
          </p:cNvSpPr>
          <p:nvPr/>
        </p:nvSpPr>
        <p:spPr>
          <a:xfrm>
            <a:off x="838200" y="5156488"/>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r>
              <a:rPr lang="en-AU">
                <a:solidFill>
                  <a:schemeClr val="bg1"/>
                </a:solidFill>
              </a:rPr>
              <a:t>Make US sad</a:t>
            </a:r>
            <a:endParaRPr lang="en-AU" sz="1800">
              <a:solidFill>
                <a:schemeClr val="bg1"/>
              </a:solidFill>
            </a:endParaRPr>
          </a:p>
        </p:txBody>
      </p:sp>
      <p:pic>
        <p:nvPicPr>
          <p:cNvPr id="1026" name="Picture 2" descr="loudly crying face&quot; Emoji - Download for free – Iconduck">
            <a:extLst>
              <a:ext uri="{FF2B5EF4-FFF2-40B4-BE49-F238E27FC236}">
                <a16:creationId xmlns:a16="http://schemas.microsoft.com/office/drawing/2014/main" id="{2D11290E-71D8-F7B4-4323-BECAC13381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1391" y="1413521"/>
            <a:ext cx="3729217" cy="37292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329FBE53-6FF7-07D0-375C-796BF6A734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84052" y="5583183"/>
            <a:ext cx="1207948" cy="1218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190292"/>
      </p:ext>
    </p:extLst>
  </p:cSld>
  <p:clrMapOvr>
    <a:masterClrMapping/>
  </p:clrMapOvr>
  <mc:AlternateContent xmlns:mc="http://schemas.openxmlformats.org/markup-compatibility/2006" xmlns:p14="http://schemas.microsoft.com/office/powerpoint/2010/main">
    <mc:Choice Requires="p14">
      <p:transition spd="slow" p14:dur="2000" advTm="24450"/>
    </mc:Choice>
    <mc:Fallback xmlns="">
      <p:transition spd="slow" advTm="244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childTnLst>
                          </p:cTn>
                        </p:par>
                        <p:par>
                          <p:cTn id="24" fill="hold">
                            <p:stCondLst>
                              <p:cond delay="500"/>
                            </p:stCondLst>
                            <p:childTnLst>
                              <p:par>
                                <p:cTn id="25" presetID="1" presetClass="entr" presetSubtype="0" fill="hold" grpId="0" nodeType="afterEffect">
                                  <p:stCondLst>
                                    <p:cond delay="0"/>
                                  </p:stCondLst>
                                  <p:iterate type="lt">
                                    <p:tmAbs val="20"/>
                                  </p:iterate>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p:cTn id="31" dur="500" fill="hold"/>
                                        <p:tgtEl>
                                          <p:spTgt spid="1026"/>
                                        </p:tgtEl>
                                        <p:attrNameLst>
                                          <p:attrName>ppt_w</p:attrName>
                                        </p:attrNameLst>
                                      </p:cBhvr>
                                      <p:tavLst>
                                        <p:tav tm="0">
                                          <p:val>
                                            <p:fltVal val="0"/>
                                          </p:val>
                                        </p:tav>
                                        <p:tav tm="100000">
                                          <p:val>
                                            <p:strVal val="#ppt_w"/>
                                          </p:val>
                                        </p:tav>
                                      </p:tavLst>
                                    </p:anim>
                                    <p:anim calcmode="lin" valueType="num">
                                      <p:cBhvr>
                                        <p:cTn id="32" dur="500" fill="hold"/>
                                        <p:tgtEl>
                                          <p:spTgt spid="1026"/>
                                        </p:tgtEl>
                                        <p:attrNameLst>
                                          <p:attrName>ppt_h</p:attrName>
                                        </p:attrNameLst>
                                      </p:cBhvr>
                                      <p:tavLst>
                                        <p:tav tm="0">
                                          <p:val>
                                            <p:fltVal val="0"/>
                                          </p:val>
                                        </p:tav>
                                        <p:tav tm="100000">
                                          <p:val>
                                            <p:strVal val="#ppt_h"/>
                                          </p:val>
                                        </p:tav>
                                      </p:tavLst>
                                    </p:anim>
                                    <p:animEffect transition="in" filter="fade">
                                      <p:cBhvr>
                                        <p:cTn id="33" dur="500"/>
                                        <p:tgtEl>
                                          <p:spTgt spid="102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iterate type="lt">
                                    <p:tmAbs val="20"/>
                                  </p:iterate>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E661076-7134-5A2F-8E46-905F6411D8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E2CDD1-1100-AFB4-FACD-068BB2F1DEFB}"/>
              </a:ext>
            </a:extLst>
          </p:cNvPr>
          <p:cNvSpPr>
            <a:spLocks noGrp="1"/>
          </p:cNvSpPr>
          <p:nvPr>
            <p:ph type="title"/>
          </p:nvPr>
        </p:nvSpPr>
        <p:spPr>
          <a:xfrm>
            <a:off x="923365" y="213111"/>
            <a:ext cx="10515600" cy="1325563"/>
          </a:xfrm>
        </p:spPr>
        <p:txBody>
          <a:bodyPr/>
          <a:lstStyle/>
          <a:p>
            <a:r>
              <a:rPr lang="en-AU" b="1">
                <a:solidFill>
                  <a:schemeClr val="bg1"/>
                </a:solidFill>
              </a:rPr>
              <a:t>Stall frames</a:t>
            </a:r>
            <a:endParaRPr lang="en-US">
              <a:solidFill>
                <a:schemeClr val="bg1"/>
              </a:solidFill>
            </a:endParaRPr>
          </a:p>
        </p:txBody>
      </p:sp>
      <p:sp>
        <p:nvSpPr>
          <p:cNvPr id="4" name="Footer Placeholder 3">
            <a:extLst>
              <a:ext uri="{FF2B5EF4-FFF2-40B4-BE49-F238E27FC236}">
                <a16:creationId xmlns:a16="http://schemas.microsoft.com/office/drawing/2014/main" id="{A72A8D13-0637-9BC7-CFE5-55EB4D7D76B2}"/>
              </a:ext>
            </a:extLst>
          </p:cNvPr>
          <p:cNvSpPr>
            <a:spLocks noGrp="1"/>
          </p:cNvSpPr>
          <p:nvPr>
            <p:ph type="ftr" sz="quarter" idx="11"/>
          </p:nvPr>
        </p:nvSpPr>
        <p:spPr/>
        <p:txBody>
          <a:bodyPr/>
          <a:lstStyle/>
          <a:p>
            <a:pPr>
              <a:spcAft>
                <a:spcPts val="600"/>
              </a:spcAft>
            </a:pPr>
            <a:r>
              <a:rPr lang="en-AU" dirty="0"/>
              <a:t>OPTIMIZING THE UI’s CPU BOUND FRAME RATE IN CALL OF DUTY</a:t>
            </a:r>
            <a:endParaRPr lang="en-US" dirty="0"/>
          </a:p>
        </p:txBody>
      </p:sp>
      <p:sp>
        <p:nvSpPr>
          <p:cNvPr id="5" name="Slide Number Placeholder 4">
            <a:extLst>
              <a:ext uri="{FF2B5EF4-FFF2-40B4-BE49-F238E27FC236}">
                <a16:creationId xmlns:a16="http://schemas.microsoft.com/office/drawing/2014/main" id="{90B3D184-4F1F-E357-0467-1002B40B9859}"/>
              </a:ext>
            </a:extLst>
          </p:cNvPr>
          <p:cNvSpPr>
            <a:spLocks noGrp="1"/>
          </p:cNvSpPr>
          <p:nvPr>
            <p:ph type="sldNum" sz="quarter" idx="12"/>
          </p:nvPr>
        </p:nvSpPr>
        <p:spPr/>
        <p:txBody>
          <a:bodyPr/>
          <a:lstStyle/>
          <a:p>
            <a:fld id="{A49DFD55-3C28-40EF-9E31-A92D2E4017FF}" type="slidenum">
              <a:rPr lang="en-US" smtClean="0"/>
              <a:pPr/>
              <a:t>11</a:t>
            </a:fld>
            <a:endParaRPr lang="en-US"/>
          </a:p>
        </p:txBody>
      </p:sp>
      <p:sp>
        <p:nvSpPr>
          <p:cNvPr id="9" name="Title 1">
            <a:extLst>
              <a:ext uri="{FF2B5EF4-FFF2-40B4-BE49-F238E27FC236}">
                <a16:creationId xmlns:a16="http://schemas.microsoft.com/office/drawing/2014/main" id="{37B3AACF-93E1-8DB1-524C-00F7560DD33D}"/>
              </a:ext>
            </a:extLst>
          </p:cNvPr>
          <p:cNvSpPr txBox="1">
            <a:spLocks/>
          </p:cNvSpPr>
          <p:nvPr/>
        </p:nvSpPr>
        <p:spPr>
          <a:xfrm>
            <a:off x="838200" y="5559552"/>
            <a:ext cx="10515600" cy="90870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r>
              <a:rPr lang="en-AU" sz="1600">
                <a:solidFill>
                  <a:schemeClr val="bg1">
                    <a:lumMod val="75000"/>
                  </a:schemeClr>
                </a:solidFill>
              </a:rPr>
              <a:t>12 frames dropped when objectives update in warzone</a:t>
            </a:r>
          </a:p>
        </p:txBody>
      </p:sp>
      <p:pic>
        <p:nvPicPr>
          <p:cNvPr id="10" name="Picture 9">
            <a:extLst>
              <a:ext uri="{FF2B5EF4-FFF2-40B4-BE49-F238E27FC236}">
                <a16:creationId xmlns:a16="http://schemas.microsoft.com/office/drawing/2014/main" id="{17E8CD8D-6AF1-D82D-593E-F168E7D1D05C}"/>
              </a:ext>
            </a:extLst>
          </p:cNvPr>
          <p:cNvPicPr>
            <a:picLocks noChangeAspect="1"/>
          </p:cNvPicPr>
          <p:nvPr/>
        </p:nvPicPr>
        <p:blipFill>
          <a:blip r:embed="rId3"/>
          <a:stretch>
            <a:fillRect/>
          </a:stretch>
        </p:blipFill>
        <p:spPr>
          <a:xfrm>
            <a:off x="717177" y="1538674"/>
            <a:ext cx="10927976" cy="3920350"/>
          </a:xfrm>
          <a:prstGeom prst="rect">
            <a:avLst/>
          </a:prstGeom>
        </p:spPr>
      </p:pic>
      <p:sp>
        <p:nvSpPr>
          <p:cNvPr id="11" name="TextBox 10">
            <a:extLst>
              <a:ext uri="{FF2B5EF4-FFF2-40B4-BE49-F238E27FC236}">
                <a16:creationId xmlns:a16="http://schemas.microsoft.com/office/drawing/2014/main" id="{AAFD13C2-DDAD-A8E7-CA6B-67161491CD03}"/>
              </a:ext>
            </a:extLst>
          </p:cNvPr>
          <p:cNvSpPr txBox="1"/>
          <p:nvPr/>
        </p:nvSpPr>
        <p:spPr>
          <a:xfrm rot="20335560">
            <a:off x="2156744" y="3997987"/>
            <a:ext cx="2218403" cy="584775"/>
          </a:xfrm>
          <a:prstGeom prst="rect">
            <a:avLst/>
          </a:prstGeom>
          <a:noFill/>
          <a:ln>
            <a:solidFill>
              <a:srgbClr val="FF0000"/>
            </a:solidFill>
          </a:ln>
        </p:spPr>
        <p:txBody>
          <a:bodyPr wrap="square" rtlCol="0">
            <a:spAutoFit/>
          </a:bodyPr>
          <a:lstStyle/>
          <a:p>
            <a:r>
              <a:rPr lang="en-AU" sz="3200" b="1">
                <a:solidFill>
                  <a:srgbClr val="FF0000"/>
                </a:solidFill>
              </a:rPr>
              <a:t>196.906ms</a:t>
            </a:r>
            <a:endParaRPr lang="en-US" sz="3200" b="1">
              <a:solidFill>
                <a:srgbClr val="FF0000"/>
              </a:solidFill>
            </a:endParaRPr>
          </a:p>
        </p:txBody>
      </p:sp>
      <p:pic>
        <p:nvPicPr>
          <p:cNvPr id="3" name="Picture 6">
            <a:extLst>
              <a:ext uri="{FF2B5EF4-FFF2-40B4-BE49-F238E27FC236}">
                <a16:creationId xmlns:a16="http://schemas.microsoft.com/office/drawing/2014/main" id="{B50DE003-A160-ADF5-2A03-B400218644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4052" y="5583183"/>
            <a:ext cx="1207948" cy="1218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828287"/>
      </p:ext>
    </p:extLst>
  </p:cSld>
  <p:clrMapOvr>
    <a:masterClrMapping/>
  </p:clrMapOvr>
  <mc:AlternateContent xmlns:mc="http://schemas.openxmlformats.org/markup-compatibility/2006" xmlns:p14="http://schemas.microsoft.com/office/powerpoint/2010/main">
    <mc:Choice Requires="p14">
      <p:transition spd="slow" p14:dur="2000" advTm="33957"/>
    </mc:Choice>
    <mc:Fallback xmlns="">
      <p:transition spd="slow" advTm="33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20"/>
                                  </p:iterate>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700"/>
                                  </p:stCondLst>
                                  <p:iterate type="lt">
                                    <p:tmAbs val="10"/>
                                  </p:iterate>
                                  <p:childTnLst>
                                    <p:set>
                                      <p:cBhvr>
                                        <p:cTn id="8" dur="1" fill="hold">
                                          <p:stCondLst>
                                            <p:cond delay="0"/>
                                          </p:stCondLst>
                                        </p:cTn>
                                        <p:tgtEl>
                                          <p:spTgt spid="9"/>
                                        </p:tgtEl>
                                        <p:attrNameLst>
                                          <p:attrName>style.visibility</p:attrName>
                                        </p:attrNameLst>
                                      </p:cBhvr>
                                      <p:to>
                                        <p:strVal val="visible"/>
                                      </p:to>
                                    </p:set>
                                  </p:childTnLst>
                                </p:cTn>
                              </p:par>
                              <p:par>
                                <p:cTn id="9" presetID="53" presetClass="entr" presetSubtype="16" fill="hold" grpId="0" nodeType="withEffect">
                                  <p:stCondLst>
                                    <p:cond delay="10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200" fill="hold"/>
                                        <p:tgtEl>
                                          <p:spTgt spid="11"/>
                                        </p:tgtEl>
                                        <p:attrNameLst>
                                          <p:attrName>ppt_w</p:attrName>
                                        </p:attrNameLst>
                                      </p:cBhvr>
                                      <p:tavLst>
                                        <p:tav tm="0">
                                          <p:val>
                                            <p:fltVal val="0"/>
                                          </p:val>
                                        </p:tav>
                                        <p:tav tm="100000">
                                          <p:val>
                                            <p:strVal val="#ppt_w"/>
                                          </p:val>
                                        </p:tav>
                                      </p:tavLst>
                                    </p:anim>
                                    <p:anim calcmode="lin" valueType="num">
                                      <p:cBhvr>
                                        <p:cTn id="12" dur="200" fill="hold"/>
                                        <p:tgtEl>
                                          <p:spTgt spid="11"/>
                                        </p:tgtEl>
                                        <p:attrNameLst>
                                          <p:attrName>ppt_h</p:attrName>
                                        </p:attrNameLst>
                                      </p:cBhvr>
                                      <p:tavLst>
                                        <p:tav tm="0">
                                          <p:val>
                                            <p:fltVal val="0"/>
                                          </p:val>
                                        </p:tav>
                                        <p:tav tm="100000">
                                          <p:val>
                                            <p:strVal val="#ppt_h"/>
                                          </p:val>
                                        </p:tav>
                                      </p:tavLst>
                                    </p:anim>
                                    <p:animEffect transition="in" filter="fade">
                                      <p:cBhvr>
                                        <p:cTn id="13" dur="2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C1A6590-0FE6-3CF4-5FB6-AD052D63103F}"/>
              </a:ext>
            </a:extLst>
          </p:cNvPr>
          <p:cNvSpPr>
            <a:spLocks noGrp="1"/>
          </p:cNvSpPr>
          <p:nvPr>
            <p:ph type="ftr" sz="quarter" idx="11"/>
          </p:nvPr>
        </p:nvSpPr>
        <p:spPr/>
        <p:txBody>
          <a:bodyPr/>
          <a:lstStyle/>
          <a:p>
            <a:pPr>
              <a:spcAft>
                <a:spcPts val="600"/>
              </a:spcAft>
            </a:pPr>
            <a:r>
              <a:rPr lang="en-AU" dirty="0"/>
              <a:t>OPTIMIZING THE UI’s CPU BOUND FRAME RATE IN CALL OF DUTY</a:t>
            </a:r>
            <a:endParaRPr lang="en-US" dirty="0"/>
          </a:p>
        </p:txBody>
      </p:sp>
      <p:sp>
        <p:nvSpPr>
          <p:cNvPr id="5" name="Slide Number Placeholder 4">
            <a:extLst>
              <a:ext uri="{FF2B5EF4-FFF2-40B4-BE49-F238E27FC236}">
                <a16:creationId xmlns:a16="http://schemas.microsoft.com/office/drawing/2014/main" id="{0A51894F-BDE4-461C-2FC7-E386F338B769}"/>
              </a:ext>
            </a:extLst>
          </p:cNvPr>
          <p:cNvSpPr>
            <a:spLocks noGrp="1"/>
          </p:cNvSpPr>
          <p:nvPr>
            <p:ph type="sldNum" sz="quarter" idx="12"/>
          </p:nvPr>
        </p:nvSpPr>
        <p:spPr/>
        <p:txBody>
          <a:bodyPr/>
          <a:lstStyle/>
          <a:p>
            <a:fld id="{A49DFD55-3C28-40EF-9E31-A92D2E4017FF}" type="slidenum">
              <a:rPr lang="en-US" smtClean="0"/>
              <a:pPr/>
              <a:t>12</a:t>
            </a:fld>
            <a:endParaRPr lang="en-US"/>
          </a:p>
        </p:txBody>
      </p:sp>
      <p:pic>
        <p:nvPicPr>
          <p:cNvPr id="6" name="VO_Video_IW9-504804_PS4_12324817_1 (1)">
            <a:hlinkClick r:id="" action="ppaction://media"/>
            <a:extLst>
              <a:ext uri="{FF2B5EF4-FFF2-40B4-BE49-F238E27FC236}">
                <a16:creationId xmlns:a16="http://schemas.microsoft.com/office/drawing/2014/main" id="{07FDE82A-04E3-C20A-3F16-1A761D798324}"/>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854200" y="1020762"/>
            <a:ext cx="8128000" cy="4572000"/>
          </a:xfrm>
          <a:prstGeom prst="rect">
            <a:avLst/>
          </a:prstGeom>
        </p:spPr>
      </p:pic>
      <p:pic>
        <p:nvPicPr>
          <p:cNvPr id="2" name="Picture 6">
            <a:extLst>
              <a:ext uri="{FF2B5EF4-FFF2-40B4-BE49-F238E27FC236}">
                <a16:creationId xmlns:a16="http://schemas.microsoft.com/office/drawing/2014/main" id="{F49DB66F-0320-F8E6-5376-3913D9DEE4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84052" y="5583183"/>
            <a:ext cx="1207948" cy="121838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86421295"/>
      </p:ext>
    </p:extLst>
  </p:cSld>
  <p:clrMapOvr>
    <a:masterClrMapping/>
  </p:clrMapOvr>
  <mc:AlternateContent xmlns:mc="http://schemas.openxmlformats.org/markup-compatibility/2006" xmlns:p14="http://schemas.microsoft.com/office/powerpoint/2010/main">
    <mc:Choice Requires="p14">
      <p:transition spd="slow" p14:dur="2000" advTm="24085"/>
    </mc:Choice>
    <mc:Fallback xmlns="">
      <p:transition spd="slow" advTm="24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extLst>
    <p:ext uri="{E180D4A7-C9FB-4DFB-919C-405C955672EB}">
      <p14:showEvtLst xmlns:p14="http://schemas.microsoft.com/office/powerpoint/2010/main">
        <p14:playEvt time="4507" objId="6"/>
        <p14:stopEvt time="22518" objId="6"/>
        <p14:playEvt time="22518" objId="6"/>
        <p14:stopEvt time="24085" objId="6"/>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7EC2B1F-1A0A-CCDD-5FC7-5AC70084A4D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FCE8B189-8807-8609-ED49-3FC02CB03337}"/>
              </a:ext>
            </a:extLst>
          </p:cNvPr>
          <p:cNvSpPr>
            <a:spLocks noGrp="1"/>
          </p:cNvSpPr>
          <p:nvPr>
            <p:ph type="ftr" sz="quarter" idx="11"/>
          </p:nvPr>
        </p:nvSpPr>
        <p:spPr/>
        <p:txBody>
          <a:bodyPr/>
          <a:lstStyle/>
          <a:p>
            <a:pPr>
              <a:spcAft>
                <a:spcPts val="600"/>
              </a:spcAft>
            </a:pPr>
            <a:r>
              <a:rPr lang="en-AU" dirty="0"/>
              <a:t>OPTIMIZING THE UI’s CPU BOUND FRAME RATE IN CALL OF DUTY</a:t>
            </a:r>
            <a:endParaRPr lang="en-US" dirty="0"/>
          </a:p>
        </p:txBody>
      </p:sp>
      <p:sp>
        <p:nvSpPr>
          <p:cNvPr id="5" name="Slide Number Placeholder 4">
            <a:extLst>
              <a:ext uri="{FF2B5EF4-FFF2-40B4-BE49-F238E27FC236}">
                <a16:creationId xmlns:a16="http://schemas.microsoft.com/office/drawing/2014/main" id="{6FD08828-06CC-0D51-B370-726AA2E207A1}"/>
              </a:ext>
            </a:extLst>
          </p:cNvPr>
          <p:cNvSpPr>
            <a:spLocks noGrp="1"/>
          </p:cNvSpPr>
          <p:nvPr>
            <p:ph type="sldNum" sz="quarter" idx="12"/>
          </p:nvPr>
        </p:nvSpPr>
        <p:spPr/>
        <p:txBody>
          <a:bodyPr/>
          <a:lstStyle/>
          <a:p>
            <a:fld id="{A49DFD55-3C28-40EF-9E31-A92D2E4017FF}" type="slidenum">
              <a:rPr lang="en-US" smtClean="0"/>
              <a:pPr/>
              <a:t>13</a:t>
            </a:fld>
            <a:endParaRPr lang="en-US"/>
          </a:p>
        </p:txBody>
      </p:sp>
      <p:pic>
        <p:nvPicPr>
          <p:cNvPr id="22" name="Picture 21" hidden="1">
            <a:extLst>
              <a:ext uri="{FF2B5EF4-FFF2-40B4-BE49-F238E27FC236}">
                <a16:creationId xmlns:a16="http://schemas.microsoft.com/office/drawing/2014/main" id="{95172C44-9A28-6641-B645-1058B8F71B5B}"/>
              </a:ext>
            </a:extLst>
          </p:cNvPr>
          <p:cNvPicPr>
            <a:picLocks noChangeAspect="1"/>
          </p:cNvPicPr>
          <p:nvPr/>
        </p:nvPicPr>
        <p:blipFill>
          <a:blip r:embed="rId3"/>
          <a:stretch>
            <a:fillRect/>
          </a:stretch>
        </p:blipFill>
        <p:spPr>
          <a:xfrm>
            <a:off x="419100" y="2097673"/>
            <a:ext cx="11340871" cy="2519794"/>
          </a:xfrm>
          <a:prstGeom prst="rect">
            <a:avLst/>
          </a:prstGeom>
        </p:spPr>
      </p:pic>
      <p:pic>
        <p:nvPicPr>
          <p:cNvPr id="24" name="Picture 23" descr="A cartoon of a mushroom exploding in a yellow face&#10;&#10;Description automatically generated with medium confidence" hidden="1">
            <a:extLst>
              <a:ext uri="{FF2B5EF4-FFF2-40B4-BE49-F238E27FC236}">
                <a16:creationId xmlns:a16="http://schemas.microsoft.com/office/drawing/2014/main" id="{EC0324EF-28AB-878D-34B7-93FE10E84B65}"/>
              </a:ext>
            </a:extLst>
          </p:cNvPr>
          <p:cNvPicPr>
            <a:picLocks noChangeAspect="1"/>
          </p:cNvPicPr>
          <p:nvPr/>
        </p:nvPicPr>
        <p:blipFill>
          <a:blip r:embed="rId4"/>
          <a:stretch>
            <a:fillRect/>
          </a:stretch>
        </p:blipFill>
        <p:spPr>
          <a:xfrm>
            <a:off x="206189" y="292100"/>
            <a:ext cx="11430000" cy="6429375"/>
          </a:xfrm>
          <a:prstGeom prst="rect">
            <a:avLst/>
          </a:prstGeom>
        </p:spPr>
      </p:pic>
      <p:pic>
        <p:nvPicPr>
          <p:cNvPr id="26" name="Picture 25" descr="A yellow emoji with blue eyes and a surprised expression&#10;&#10;Description automatically generated" hidden="1">
            <a:extLst>
              <a:ext uri="{FF2B5EF4-FFF2-40B4-BE49-F238E27FC236}">
                <a16:creationId xmlns:a16="http://schemas.microsoft.com/office/drawing/2014/main" id="{F242852A-A95C-6305-E087-EBD7C0E86BCA}"/>
              </a:ext>
            </a:extLst>
          </p:cNvPr>
          <p:cNvPicPr>
            <a:picLocks noChangeAspect="1"/>
          </p:cNvPicPr>
          <p:nvPr/>
        </p:nvPicPr>
        <p:blipFill>
          <a:blip r:embed="rId5"/>
          <a:stretch>
            <a:fillRect/>
          </a:stretch>
        </p:blipFill>
        <p:spPr>
          <a:xfrm>
            <a:off x="2604246" y="136525"/>
            <a:ext cx="6625797" cy="6763198"/>
          </a:xfrm>
          <a:prstGeom prst="rect">
            <a:avLst/>
          </a:prstGeom>
        </p:spPr>
      </p:pic>
      <p:sp>
        <p:nvSpPr>
          <p:cNvPr id="7" name="Title 1">
            <a:extLst>
              <a:ext uri="{FF2B5EF4-FFF2-40B4-BE49-F238E27FC236}">
                <a16:creationId xmlns:a16="http://schemas.microsoft.com/office/drawing/2014/main" id="{6C66BD75-CA3D-B9FE-5F78-4613ED06BB0C}"/>
              </a:ext>
            </a:extLst>
          </p:cNvPr>
          <p:cNvSpPr>
            <a:spLocks noGrp="1"/>
          </p:cNvSpPr>
          <p:nvPr>
            <p:ph type="title"/>
          </p:nvPr>
        </p:nvSpPr>
        <p:spPr>
          <a:xfrm>
            <a:off x="838200" y="232385"/>
            <a:ext cx="10515600" cy="1325563"/>
          </a:xfrm>
        </p:spPr>
        <p:txBody>
          <a:bodyPr/>
          <a:lstStyle/>
          <a:p>
            <a:r>
              <a:rPr lang="en-AU">
                <a:solidFill>
                  <a:schemeClr val="bg1"/>
                </a:solidFill>
              </a:rPr>
              <a:t>Hard stalls</a:t>
            </a:r>
            <a:endParaRPr lang="en-US" sz="1800">
              <a:solidFill>
                <a:schemeClr val="bg1"/>
              </a:solidFill>
            </a:endParaRPr>
          </a:p>
        </p:txBody>
      </p:sp>
      <p:pic>
        <p:nvPicPr>
          <p:cNvPr id="3" name="Picture 2" descr="A red face with a black background&#10;&#10;Description automatically generated">
            <a:extLst>
              <a:ext uri="{FF2B5EF4-FFF2-40B4-BE49-F238E27FC236}">
                <a16:creationId xmlns:a16="http://schemas.microsoft.com/office/drawing/2014/main" id="{643A3181-D342-449C-070E-ABEEF741FA32}"/>
              </a:ext>
            </a:extLst>
          </p:cNvPr>
          <p:cNvPicPr>
            <a:picLocks noChangeAspect="1"/>
          </p:cNvPicPr>
          <p:nvPr/>
        </p:nvPicPr>
        <p:blipFill>
          <a:blip r:embed="rId6"/>
          <a:stretch>
            <a:fillRect/>
          </a:stretch>
        </p:blipFill>
        <p:spPr>
          <a:xfrm>
            <a:off x="4112695" y="1362570"/>
            <a:ext cx="3966609" cy="3966609"/>
          </a:xfrm>
          <a:prstGeom prst="rect">
            <a:avLst/>
          </a:prstGeom>
        </p:spPr>
      </p:pic>
      <p:sp>
        <p:nvSpPr>
          <p:cNvPr id="2" name="Title 1">
            <a:extLst>
              <a:ext uri="{FF2B5EF4-FFF2-40B4-BE49-F238E27FC236}">
                <a16:creationId xmlns:a16="http://schemas.microsoft.com/office/drawing/2014/main" id="{467C984D-7435-2FEA-9010-14190A5654F7}"/>
              </a:ext>
            </a:extLst>
          </p:cNvPr>
          <p:cNvSpPr txBox="1">
            <a:spLocks/>
          </p:cNvSpPr>
          <p:nvPr/>
        </p:nvSpPr>
        <p:spPr>
          <a:xfrm>
            <a:off x="838200" y="5184601"/>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r>
              <a:rPr lang="en-AU">
                <a:solidFill>
                  <a:schemeClr val="bg1"/>
                </a:solidFill>
              </a:rPr>
              <a:t>Dangerous for televisions</a:t>
            </a:r>
            <a:endParaRPr lang="en-AU" sz="1800">
              <a:solidFill>
                <a:schemeClr val="bg1"/>
              </a:solidFill>
            </a:endParaRPr>
          </a:p>
        </p:txBody>
      </p:sp>
      <p:graphicFrame>
        <p:nvGraphicFramePr>
          <p:cNvPr id="6" name="Object 5">
            <a:extLst>
              <a:ext uri="{FF2B5EF4-FFF2-40B4-BE49-F238E27FC236}">
                <a16:creationId xmlns:a16="http://schemas.microsoft.com/office/drawing/2014/main" id="{161DA281-C501-C52C-A5F9-E1E70E8C9FA8}"/>
              </a:ext>
            </a:extLst>
          </p:cNvPr>
          <p:cNvGraphicFramePr>
            <a:graphicFrameLocks noChangeAspect="1"/>
          </p:cNvGraphicFramePr>
          <p:nvPr>
            <p:extLst>
              <p:ext uri="{D42A27DB-BD31-4B8C-83A1-F6EECF244321}">
                <p14:modId xmlns:p14="http://schemas.microsoft.com/office/powerpoint/2010/main" val="125698987"/>
              </p:ext>
            </p:extLst>
          </p:nvPr>
        </p:nvGraphicFramePr>
        <p:xfrm>
          <a:off x="3127411" y="1382538"/>
          <a:ext cx="5927976" cy="3876981"/>
        </p:xfrm>
        <a:graphic>
          <a:graphicData uri="http://schemas.openxmlformats.org/presentationml/2006/ole">
            <mc:AlternateContent xmlns:mc="http://schemas.openxmlformats.org/markup-compatibility/2006">
              <mc:Choice xmlns:v="urn:schemas-microsoft-com:vml" Requires="v">
                <p:oleObj name="Bitmap Image" r:id="rId7" imgW="5814175" imgH="3801700" progId="Paint.Picture">
                  <p:embed/>
                </p:oleObj>
              </mc:Choice>
              <mc:Fallback>
                <p:oleObj name="Bitmap Image" r:id="rId7" imgW="5814175" imgH="3801700" progId="Paint.Picture">
                  <p:embed/>
                  <p:pic>
                    <p:nvPicPr>
                      <p:cNvPr id="6" name="Object 5">
                        <a:extLst>
                          <a:ext uri="{FF2B5EF4-FFF2-40B4-BE49-F238E27FC236}">
                            <a16:creationId xmlns:a16="http://schemas.microsoft.com/office/drawing/2014/main" id="{161DA281-C501-C52C-A5F9-E1E70E8C9FA8}"/>
                          </a:ext>
                        </a:extLst>
                      </p:cNvPr>
                      <p:cNvPicPr/>
                      <p:nvPr/>
                    </p:nvPicPr>
                    <p:blipFill>
                      <a:blip r:embed="rId8"/>
                      <a:stretch>
                        <a:fillRect/>
                      </a:stretch>
                    </p:blipFill>
                    <p:spPr>
                      <a:xfrm>
                        <a:off x="3127411" y="1382538"/>
                        <a:ext cx="5927976" cy="3876981"/>
                      </a:xfrm>
                      <a:prstGeom prst="rect">
                        <a:avLst/>
                      </a:prstGeom>
                    </p:spPr>
                  </p:pic>
                </p:oleObj>
              </mc:Fallback>
            </mc:AlternateContent>
          </a:graphicData>
        </a:graphic>
      </p:graphicFrame>
      <p:pic>
        <p:nvPicPr>
          <p:cNvPr id="8" name="Picture 6">
            <a:extLst>
              <a:ext uri="{FF2B5EF4-FFF2-40B4-BE49-F238E27FC236}">
                <a16:creationId xmlns:a16="http://schemas.microsoft.com/office/drawing/2014/main" id="{29B2C50C-959B-13C0-2461-92735F3486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84052" y="5583183"/>
            <a:ext cx="1207948" cy="1218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913456"/>
      </p:ext>
    </p:extLst>
  </p:cSld>
  <p:clrMapOvr>
    <a:masterClrMapping/>
  </p:clrMapOvr>
  <mc:AlternateContent xmlns:mc="http://schemas.openxmlformats.org/markup-compatibility/2006" xmlns:p14="http://schemas.microsoft.com/office/powerpoint/2010/main">
    <mc:Choice Requires="p14">
      <p:transition spd="slow" p14:dur="2000" advTm="18426"/>
    </mc:Choice>
    <mc:Fallback xmlns="">
      <p:transition spd="slow" advTm="184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par>
                                <p:cTn id="24" presetID="53" presetClass="entr" presetSubtype="16"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par>
                          <p:cTn id="29" fill="hold">
                            <p:stCondLst>
                              <p:cond delay="500"/>
                            </p:stCondLst>
                            <p:childTnLst>
                              <p:par>
                                <p:cTn id="30" presetID="1" presetClass="entr" presetSubtype="0" fill="hold" grpId="0" nodeType="afterEffect">
                                  <p:stCondLst>
                                    <p:cond delay="0"/>
                                  </p:stCondLst>
                                  <p:iterate type="lt">
                                    <p:tmAbs val="20"/>
                                  </p:iterate>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iterate type="lt">
                                    <p:tmAbs val="20"/>
                                  </p:iterate>
                                  <p:childTnLst>
                                    <p:set>
                                      <p:cBhvr>
                                        <p:cTn id="35" dur="1" fill="hold">
                                          <p:stCondLst>
                                            <p:cond delay="0"/>
                                          </p:stCondLst>
                                        </p:cTn>
                                        <p:tgtEl>
                                          <p:spTgt spid="2"/>
                                        </p:tgtEl>
                                        <p:attrNameLst>
                                          <p:attrName>style.visibility</p:attrName>
                                        </p:attrNameLst>
                                      </p:cBhvr>
                                      <p:to>
                                        <p:strVal val="visible"/>
                                      </p:to>
                                    </p:se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par>
                                <p:cTn id="41" presetID="53" presetClass="exit" presetSubtype="32" fill="hold" nodeType="withEffect">
                                  <p:stCondLst>
                                    <p:cond delay="0"/>
                                  </p:stCondLst>
                                  <p:childTnLst>
                                    <p:anim calcmode="lin" valueType="num">
                                      <p:cBhvr>
                                        <p:cTn id="42" dur="500"/>
                                        <p:tgtEl>
                                          <p:spTgt spid="3"/>
                                        </p:tgtEl>
                                        <p:attrNameLst>
                                          <p:attrName>ppt_w</p:attrName>
                                        </p:attrNameLst>
                                      </p:cBhvr>
                                      <p:tavLst>
                                        <p:tav tm="0">
                                          <p:val>
                                            <p:strVal val="ppt_w"/>
                                          </p:val>
                                        </p:tav>
                                        <p:tav tm="100000">
                                          <p:val>
                                            <p:fltVal val="0"/>
                                          </p:val>
                                        </p:tav>
                                      </p:tavLst>
                                    </p:anim>
                                    <p:anim calcmode="lin" valueType="num">
                                      <p:cBhvr>
                                        <p:cTn id="43" dur="500"/>
                                        <p:tgtEl>
                                          <p:spTgt spid="3"/>
                                        </p:tgtEl>
                                        <p:attrNameLst>
                                          <p:attrName>ppt_h</p:attrName>
                                        </p:attrNameLst>
                                      </p:cBhvr>
                                      <p:tavLst>
                                        <p:tav tm="0">
                                          <p:val>
                                            <p:strVal val="ppt_h"/>
                                          </p:val>
                                        </p:tav>
                                        <p:tav tm="100000">
                                          <p:val>
                                            <p:fltVal val="0"/>
                                          </p:val>
                                        </p:tav>
                                      </p:tavLst>
                                    </p:anim>
                                    <p:animEffect transition="out" filter="fad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02A16-4C65-86D0-49BF-1E7C3B79EA51}"/>
            </a:ext>
          </a:extLst>
        </p:cNvPr>
        <p:cNvGrpSpPr/>
        <p:nvPr/>
      </p:nvGrpSpPr>
      <p:grpSpPr>
        <a:xfrm>
          <a:off x="0" y="0"/>
          <a:ext cx="0" cy="0"/>
          <a:chOff x="0" y="0"/>
          <a:chExt cx="0" cy="0"/>
        </a:xfrm>
      </p:grpSpPr>
      <p:pic>
        <p:nvPicPr>
          <p:cNvPr id="37" name="Picture 36" descr="A group of men in black uniforms holding guns">
            <a:extLst>
              <a:ext uri="{FF2B5EF4-FFF2-40B4-BE49-F238E27FC236}">
                <a16:creationId xmlns:a16="http://schemas.microsoft.com/office/drawing/2014/main" id="{49F81074-2BFA-354C-150F-0FCA178C8522}"/>
              </a:ext>
            </a:extLst>
          </p:cNvPr>
          <p:cNvPicPr>
            <a:picLocks noChangeAspect="1"/>
          </p:cNvPicPr>
          <p:nvPr/>
        </p:nvPicPr>
        <p:blipFill>
          <a:blip r:embed="rId3"/>
          <a:stretch>
            <a:fillRect/>
          </a:stretch>
        </p:blipFill>
        <p:spPr>
          <a:xfrm>
            <a:off x="-20" y="0"/>
            <a:ext cx="12192000" cy="6858000"/>
          </a:xfrm>
          <a:prstGeom prst="rect">
            <a:avLst/>
          </a:prstGeom>
        </p:spPr>
      </p:pic>
      <p:sp>
        <p:nvSpPr>
          <p:cNvPr id="8" name="TextBox 7">
            <a:extLst>
              <a:ext uri="{FF2B5EF4-FFF2-40B4-BE49-F238E27FC236}">
                <a16:creationId xmlns:a16="http://schemas.microsoft.com/office/drawing/2014/main" id="{F95DD076-C8F7-C9E9-5537-441ABB399BE9}"/>
              </a:ext>
            </a:extLst>
          </p:cNvPr>
          <p:cNvSpPr txBox="1"/>
          <p:nvPr/>
        </p:nvSpPr>
        <p:spPr>
          <a:xfrm>
            <a:off x="6973483" y="6130626"/>
            <a:ext cx="5149745" cy="646331"/>
          </a:xfrm>
          <a:prstGeom prst="rect">
            <a:avLst/>
          </a:prstGeom>
          <a:noFill/>
        </p:spPr>
        <p:txBody>
          <a:bodyPr wrap="square" rtlCol="0">
            <a:spAutoFit/>
          </a:bodyPr>
          <a:lstStyle/>
          <a:p>
            <a:r>
              <a:rPr lang="en-AU" sz="3600" b="1">
                <a:solidFill>
                  <a:schemeClr val="bg1"/>
                </a:solidFill>
              </a:rPr>
              <a:t>PART 2:  THE OFFENSIVE</a:t>
            </a:r>
            <a:endParaRPr lang="en-US" sz="3600" b="1">
              <a:solidFill>
                <a:schemeClr val="bg1"/>
              </a:solidFill>
            </a:endParaRPr>
          </a:p>
        </p:txBody>
      </p:sp>
    </p:spTree>
    <p:extLst>
      <p:ext uri="{BB962C8B-B14F-4D97-AF65-F5344CB8AC3E}">
        <p14:creationId xmlns:p14="http://schemas.microsoft.com/office/powerpoint/2010/main" val="3382722803"/>
      </p:ext>
    </p:extLst>
  </p:cSld>
  <p:clrMapOvr>
    <a:masterClrMapping/>
  </p:clrMapOvr>
  <mc:AlternateContent xmlns:mc="http://schemas.openxmlformats.org/markup-compatibility/2006" xmlns:p14="http://schemas.microsoft.com/office/powerpoint/2010/main">
    <mc:Choice Requires="p14">
      <p:transition spd="slow" p14:dur="2000" advTm="5932"/>
    </mc:Choice>
    <mc:Fallback xmlns="">
      <p:transition spd="slow" advTm="5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20"/>
                                  </p:iterate>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01AEB5F-CDA6-390D-844C-6C77CF04E91B}"/>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D227125D-3AF0-4D80-C7B9-CF8785EDE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A06C59BB-6968-8187-114A-AAB506F90F5E}"/>
              </a:ext>
            </a:extLst>
          </p:cNvPr>
          <p:cNvSpPr>
            <a:spLocks noGrp="1"/>
          </p:cNvSpPr>
          <p:nvPr>
            <p:ph type="ftr" sz="quarter" idx="11"/>
          </p:nvPr>
        </p:nvSpPr>
        <p:spPr/>
        <p:txBody>
          <a:bodyPr/>
          <a:lstStyle/>
          <a:p>
            <a:pPr>
              <a:spcAft>
                <a:spcPts val="600"/>
              </a:spcAft>
            </a:pPr>
            <a:r>
              <a:rPr lang="en-AU"/>
              <a:t>OPTIMIZING THE UIs CPU BOUND FRAME RATE</a:t>
            </a:r>
            <a:endParaRPr lang="en-US"/>
          </a:p>
        </p:txBody>
      </p:sp>
      <p:sp>
        <p:nvSpPr>
          <p:cNvPr id="5" name="Slide Number Placeholder 4">
            <a:extLst>
              <a:ext uri="{FF2B5EF4-FFF2-40B4-BE49-F238E27FC236}">
                <a16:creationId xmlns:a16="http://schemas.microsoft.com/office/drawing/2014/main" id="{D4CC28A3-3970-CEC2-54BC-7ADEF373AD40}"/>
              </a:ext>
            </a:extLst>
          </p:cNvPr>
          <p:cNvSpPr>
            <a:spLocks noGrp="1"/>
          </p:cNvSpPr>
          <p:nvPr>
            <p:ph type="sldNum" sz="quarter" idx="12"/>
          </p:nvPr>
        </p:nvSpPr>
        <p:spPr/>
        <p:txBody>
          <a:bodyPr/>
          <a:lstStyle/>
          <a:p>
            <a:fld id="{A49DFD55-3C28-40EF-9E31-A92D2E4017FF}" type="slidenum">
              <a:rPr lang="en-US" smtClean="0"/>
              <a:pPr/>
              <a:t>15</a:t>
            </a:fld>
            <a:endParaRPr lang="en-US"/>
          </a:p>
        </p:txBody>
      </p:sp>
      <p:sp>
        <p:nvSpPr>
          <p:cNvPr id="2" name="Title 1">
            <a:extLst>
              <a:ext uri="{FF2B5EF4-FFF2-40B4-BE49-F238E27FC236}">
                <a16:creationId xmlns:a16="http://schemas.microsoft.com/office/drawing/2014/main" id="{6A0365AC-39A2-1BDE-CDF7-A4961B9459B4}"/>
              </a:ext>
            </a:extLst>
          </p:cNvPr>
          <p:cNvSpPr>
            <a:spLocks noGrp="1"/>
          </p:cNvSpPr>
          <p:nvPr>
            <p:ph type="title"/>
          </p:nvPr>
        </p:nvSpPr>
        <p:spPr>
          <a:xfrm>
            <a:off x="419099" y="323722"/>
            <a:ext cx="6094311" cy="774379"/>
          </a:xfrm>
        </p:spPr>
        <p:txBody>
          <a:bodyPr>
            <a:normAutofit/>
          </a:bodyPr>
          <a:lstStyle/>
          <a:p>
            <a:pPr algn="l"/>
            <a:r>
              <a:rPr lang="en-AU" err="1">
                <a:solidFill>
                  <a:schemeClr val="bg1"/>
                </a:solidFill>
              </a:rPr>
              <a:t>Cpu</a:t>
            </a:r>
            <a:r>
              <a:rPr lang="en-AU">
                <a:solidFill>
                  <a:schemeClr val="bg1"/>
                </a:solidFill>
              </a:rPr>
              <a:t> performance definitions</a:t>
            </a:r>
            <a:endParaRPr lang="en-US" sz="1800">
              <a:solidFill>
                <a:schemeClr val="bg1"/>
              </a:solidFill>
            </a:endParaRPr>
          </a:p>
        </p:txBody>
      </p:sp>
      <p:sp>
        <p:nvSpPr>
          <p:cNvPr id="7" name="Rectangle 6">
            <a:extLst>
              <a:ext uri="{FF2B5EF4-FFF2-40B4-BE49-F238E27FC236}">
                <a16:creationId xmlns:a16="http://schemas.microsoft.com/office/drawing/2014/main" id="{CF12B37A-43E1-7375-7F4D-EA50E1C9B90A}"/>
              </a:ext>
            </a:extLst>
          </p:cNvPr>
          <p:cNvSpPr/>
          <p:nvPr/>
        </p:nvSpPr>
        <p:spPr>
          <a:xfrm>
            <a:off x="812800" y="2585078"/>
            <a:ext cx="3754582" cy="2337904"/>
          </a:xfrm>
          <a:prstGeom prst="rect">
            <a:avLst/>
          </a:prstGeom>
          <a:solidFill>
            <a:schemeClr val="tx1">
              <a:lumMod val="85000"/>
              <a:lumOff val="1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4F64C09-1E15-2001-6680-8985F063EDD9}"/>
              </a:ext>
            </a:extLst>
          </p:cNvPr>
          <p:cNvSpPr txBox="1"/>
          <p:nvPr/>
        </p:nvSpPr>
        <p:spPr>
          <a:xfrm>
            <a:off x="563417" y="2737749"/>
            <a:ext cx="2576945" cy="369332"/>
          </a:xfrm>
          <a:prstGeom prst="rect">
            <a:avLst/>
          </a:prstGeom>
          <a:noFill/>
        </p:spPr>
        <p:txBody>
          <a:bodyPr wrap="square" rtlCol="0">
            <a:spAutoFit/>
          </a:bodyPr>
          <a:lstStyle/>
          <a:p>
            <a:pPr algn="r"/>
            <a:r>
              <a:rPr lang="en-AU">
                <a:solidFill>
                  <a:srgbClr val="73B51D"/>
                </a:solidFill>
                <a:latin typeface="+mj-lt"/>
              </a:rPr>
              <a:t>SUSTAINED FRAMES:</a:t>
            </a:r>
          </a:p>
        </p:txBody>
      </p:sp>
      <p:sp>
        <p:nvSpPr>
          <p:cNvPr id="6" name="TextBox 5">
            <a:extLst>
              <a:ext uri="{FF2B5EF4-FFF2-40B4-BE49-F238E27FC236}">
                <a16:creationId xmlns:a16="http://schemas.microsoft.com/office/drawing/2014/main" id="{77B6E521-8B6B-CC92-5031-2D773DDD909C}"/>
              </a:ext>
            </a:extLst>
          </p:cNvPr>
          <p:cNvSpPr txBox="1"/>
          <p:nvPr/>
        </p:nvSpPr>
        <p:spPr>
          <a:xfrm>
            <a:off x="3209636" y="2737749"/>
            <a:ext cx="1357746" cy="369332"/>
          </a:xfrm>
          <a:prstGeom prst="rect">
            <a:avLst/>
          </a:prstGeom>
          <a:noFill/>
        </p:spPr>
        <p:txBody>
          <a:bodyPr wrap="square" rtlCol="0">
            <a:spAutoFit/>
          </a:bodyPr>
          <a:lstStyle/>
          <a:p>
            <a:r>
              <a:rPr lang="en-AU">
                <a:solidFill>
                  <a:schemeClr val="bg1">
                    <a:lumMod val="95000"/>
                  </a:schemeClr>
                </a:solidFill>
                <a:latin typeface="+mj-lt"/>
              </a:rPr>
              <a:t>&lt; 10ms</a:t>
            </a:r>
          </a:p>
        </p:txBody>
      </p:sp>
      <p:pic>
        <p:nvPicPr>
          <p:cNvPr id="11" name="Picture 10">
            <a:extLst>
              <a:ext uri="{FF2B5EF4-FFF2-40B4-BE49-F238E27FC236}">
                <a16:creationId xmlns:a16="http://schemas.microsoft.com/office/drawing/2014/main" id="{7B0FA3A7-81F4-B6E0-45A2-1BB1AF822F84}"/>
              </a:ext>
            </a:extLst>
          </p:cNvPr>
          <p:cNvPicPr>
            <a:picLocks noChangeAspect="1"/>
          </p:cNvPicPr>
          <p:nvPr/>
        </p:nvPicPr>
        <p:blipFill>
          <a:blip r:embed="rId5"/>
          <a:stretch>
            <a:fillRect/>
          </a:stretch>
        </p:blipFill>
        <p:spPr>
          <a:xfrm>
            <a:off x="9784354" y="752764"/>
            <a:ext cx="1195620" cy="2388786"/>
          </a:xfrm>
          <a:prstGeom prst="rect">
            <a:avLst/>
          </a:prstGeom>
        </p:spPr>
      </p:pic>
      <p:pic>
        <p:nvPicPr>
          <p:cNvPr id="13" name="Picture 12">
            <a:extLst>
              <a:ext uri="{FF2B5EF4-FFF2-40B4-BE49-F238E27FC236}">
                <a16:creationId xmlns:a16="http://schemas.microsoft.com/office/drawing/2014/main" id="{08FAD9F9-302D-E77A-66DF-EE0E41B1DF0E}"/>
              </a:ext>
            </a:extLst>
          </p:cNvPr>
          <p:cNvPicPr>
            <a:picLocks noChangeAspect="1"/>
          </p:cNvPicPr>
          <p:nvPr/>
        </p:nvPicPr>
        <p:blipFill>
          <a:blip r:embed="rId6"/>
          <a:stretch>
            <a:fillRect/>
          </a:stretch>
        </p:blipFill>
        <p:spPr>
          <a:xfrm>
            <a:off x="8319652" y="752764"/>
            <a:ext cx="1321290" cy="2388786"/>
          </a:xfrm>
          <a:prstGeom prst="rect">
            <a:avLst/>
          </a:prstGeom>
        </p:spPr>
      </p:pic>
      <p:cxnSp>
        <p:nvCxnSpPr>
          <p:cNvPr id="15" name="Straight Arrow Connector 14">
            <a:extLst>
              <a:ext uri="{FF2B5EF4-FFF2-40B4-BE49-F238E27FC236}">
                <a16:creationId xmlns:a16="http://schemas.microsoft.com/office/drawing/2014/main" id="{02412245-CE57-7080-43A4-50424043F5C7}"/>
              </a:ext>
            </a:extLst>
          </p:cNvPr>
          <p:cNvCxnSpPr>
            <a:cxnSpLocks/>
          </p:cNvCxnSpPr>
          <p:nvPr/>
        </p:nvCxnSpPr>
        <p:spPr>
          <a:xfrm flipV="1">
            <a:off x="4636656" y="1986454"/>
            <a:ext cx="3574926" cy="88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C0B1B2F-6358-7C3E-B36D-79BD16005DB4}"/>
              </a:ext>
            </a:extLst>
          </p:cNvPr>
          <p:cNvPicPr>
            <a:picLocks noChangeAspect="1"/>
          </p:cNvPicPr>
          <p:nvPr/>
        </p:nvPicPr>
        <p:blipFill>
          <a:blip r:embed="rId7"/>
          <a:stretch>
            <a:fillRect/>
          </a:stretch>
        </p:blipFill>
        <p:spPr>
          <a:xfrm>
            <a:off x="8353103" y="3380508"/>
            <a:ext cx="1220387" cy="2431222"/>
          </a:xfrm>
          <a:prstGeom prst="rect">
            <a:avLst/>
          </a:prstGeom>
        </p:spPr>
      </p:pic>
      <p:pic>
        <p:nvPicPr>
          <p:cNvPr id="20" name="Picture 19">
            <a:extLst>
              <a:ext uri="{FF2B5EF4-FFF2-40B4-BE49-F238E27FC236}">
                <a16:creationId xmlns:a16="http://schemas.microsoft.com/office/drawing/2014/main" id="{72A4811B-570D-03F3-D3CD-96C48C552D09}"/>
              </a:ext>
            </a:extLst>
          </p:cNvPr>
          <p:cNvPicPr>
            <a:picLocks noChangeAspect="1"/>
          </p:cNvPicPr>
          <p:nvPr/>
        </p:nvPicPr>
        <p:blipFill>
          <a:blip r:embed="rId8"/>
          <a:stretch>
            <a:fillRect/>
          </a:stretch>
        </p:blipFill>
        <p:spPr>
          <a:xfrm>
            <a:off x="9795164" y="3380508"/>
            <a:ext cx="1274865" cy="2523871"/>
          </a:xfrm>
          <a:prstGeom prst="rect">
            <a:avLst/>
          </a:prstGeom>
        </p:spPr>
      </p:pic>
      <p:cxnSp>
        <p:nvCxnSpPr>
          <p:cNvPr id="21" name="Straight Arrow Connector 20">
            <a:extLst>
              <a:ext uri="{FF2B5EF4-FFF2-40B4-BE49-F238E27FC236}">
                <a16:creationId xmlns:a16="http://schemas.microsoft.com/office/drawing/2014/main" id="{1374FCA2-74D5-4238-AAB2-EBCF081D2643}"/>
              </a:ext>
            </a:extLst>
          </p:cNvPr>
          <p:cNvCxnSpPr>
            <a:cxnSpLocks/>
          </p:cNvCxnSpPr>
          <p:nvPr/>
        </p:nvCxnSpPr>
        <p:spPr>
          <a:xfrm>
            <a:off x="4636656" y="3736109"/>
            <a:ext cx="3516744" cy="831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A1FD0465-282F-3600-45AC-E98BBEFA646C}"/>
              </a:ext>
            </a:extLst>
          </p:cNvPr>
          <p:cNvGrpSpPr/>
          <p:nvPr/>
        </p:nvGrpSpPr>
        <p:grpSpPr>
          <a:xfrm>
            <a:off x="4636656" y="1986455"/>
            <a:ext cx="3574926" cy="2580927"/>
            <a:chOff x="4636656" y="1986455"/>
            <a:chExt cx="3574926" cy="2580927"/>
          </a:xfrm>
        </p:grpSpPr>
        <p:cxnSp>
          <p:nvCxnSpPr>
            <p:cNvPr id="29" name="Straight Arrow Connector 28">
              <a:extLst>
                <a:ext uri="{FF2B5EF4-FFF2-40B4-BE49-F238E27FC236}">
                  <a16:creationId xmlns:a16="http://schemas.microsoft.com/office/drawing/2014/main" id="{5F9B534C-B4FE-41A1-FDB0-4C790FCCC9B6}"/>
                </a:ext>
              </a:extLst>
            </p:cNvPr>
            <p:cNvCxnSpPr>
              <a:cxnSpLocks/>
            </p:cNvCxnSpPr>
            <p:nvPr/>
          </p:nvCxnSpPr>
          <p:spPr>
            <a:xfrm flipV="1">
              <a:off x="4636656" y="1986455"/>
              <a:ext cx="3574926" cy="25809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095DE8F-E626-2197-6324-A1306A6B6649}"/>
                </a:ext>
              </a:extLst>
            </p:cNvPr>
            <p:cNvCxnSpPr>
              <a:cxnSpLocks/>
            </p:cNvCxnSpPr>
            <p:nvPr/>
          </p:nvCxnSpPr>
          <p:spPr>
            <a:xfrm>
              <a:off x="4636656" y="4567382"/>
              <a:ext cx="34947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1145E102-B762-9EEA-8D5C-A395101F388A}"/>
              </a:ext>
            </a:extLst>
          </p:cNvPr>
          <p:cNvSpPr txBox="1"/>
          <p:nvPr/>
        </p:nvSpPr>
        <p:spPr>
          <a:xfrm>
            <a:off x="538098" y="3517179"/>
            <a:ext cx="2576945" cy="369332"/>
          </a:xfrm>
          <a:prstGeom prst="rect">
            <a:avLst/>
          </a:prstGeom>
          <a:noFill/>
        </p:spPr>
        <p:txBody>
          <a:bodyPr wrap="square" rtlCol="0">
            <a:spAutoFit/>
          </a:bodyPr>
          <a:lstStyle/>
          <a:p>
            <a:pPr algn="r"/>
            <a:r>
              <a:rPr lang="en-AU">
                <a:solidFill>
                  <a:srgbClr val="73B51D"/>
                </a:solidFill>
                <a:latin typeface="+mj-lt"/>
              </a:rPr>
              <a:t>SPIKE FRAMES:</a:t>
            </a:r>
          </a:p>
        </p:txBody>
      </p:sp>
      <p:sp>
        <p:nvSpPr>
          <p:cNvPr id="9" name="TextBox 8">
            <a:extLst>
              <a:ext uri="{FF2B5EF4-FFF2-40B4-BE49-F238E27FC236}">
                <a16:creationId xmlns:a16="http://schemas.microsoft.com/office/drawing/2014/main" id="{FCDB1B20-BAF5-3AA4-81C8-C6D8F1D12DC5}"/>
              </a:ext>
            </a:extLst>
          </p:cNvPr>
          <p:cNvSpPr txBox="1"/>
          <p:nvPr/>
        </p:nvSpPr>
        <p:spPr>
          <a:xfrm>
            <a:off x="3184317" y="3517179"/>
            <a:ext cx="1357746" cy="369332"/>
          </a:xfrm>
          <a:prstGeom prst="rect">
            <a:avLst/>
          </a:prstGeom>
          <a:noFill/>
        </p:spPr>
        <p:txBody>
          <a:bodyPr wrap="square" rtlCol="0">
            <a:spAutoFit/>
          </a:bodyPr>
          <a:lstStyle/>
          <a:p>
            <a:r>
              <a:rPr lang="en-AU">
                <a:solidFill>
                  <a:schemeClr val="bg1">
                    <a:lumMod val="95000"/>
                  </a:schemeClr>
                </a:solidFill>
                <a:latin typeface="+mj-lt"/>
              </a:rPr>
              <a:t>10-100ms</a:t>
            </a:r>
          </a:p>
        </p:txBody>
      </p:sp>
      <p:sp>
        <p:nvSpPr>
          <p:cNvPr id="10" name="TextBox 9">
            <a:extLst>
              <a:ext uri="{FF2B5EF4-FFF2-40B4-BE49-F238E27FC236}">
                <a16:creationId xmlns:a16="http://schemas.microsoft.com/office/drawing/2014/main" id="{FD7FB35F-39FD-4844-FC39-D8F28EBA98EB}"/>
              </a:ext>
            </a:extLst>
          </p:cNvPr>
          <p:cNvSpPr txBox="1"/>
          <p:nvPr/>
        </p:nvSpPr>
        <p:spPr>
          <a:xfrm>
            <a:off x="556644" y="4327604"/>
            <a:ext cx="2576945" cy="369332"/>
          </a:xfrm>
          <a:prstGeom prst="rect">
            <a:avLst/>
          </a:prstGeom>
          <a:noFill/>
        </p:spPr>
        <p:txBody>
          <a:bodyPr wrap="square" rtlCol="0">
            <a:spAutoFit/>
          </a:bodyPr>
          <a:lstStyle/>
          <a:p>
            <a:pPr algn="r"/>
            <a:r>
              <a:rPr lang="en-AU">
                <a:solidFill>
                  <a:srgbClr val="73B51D"/>
                </a:solidFill>
                <a:latin typeface="+mj-lt"/>
              </a:rPr>
              <a:t>STALL FRAMES:</a:t>
            </a:r>
            <a:endParaRPr lang="en-US">
              <a:solidFill>
                <a:srgbClr val="73B51D"/>
              </a:solidFill>
              <a:latin typeface="+mj-lt"/>
            </a:endParaRPr>
          </a:p>
        </p:txBody>
      </p:sp>
      <p:sp>
        <p:nvSpPr>
          <p:cNvPr id="12" name="TextBox 11">
            <a:extLst>
              <a:ext uri="{FF2B5EF4-FFF2-40B4-BE49-F238E27FC236}">
                <a16:creationId xmlns:a16="http://schemas.microsoft.com/office/drawing/2014/main" id="{51FB3E7E-ADAE-99A6-5796-F4D9BF3732B3}"/>
              </a:ext>
            </a:extLst>
          </p:cNvPr>
          <p:cNvSpPr txBox="1"/>
          <p:nvPr/>
        </p:nvSpPr>
        <p:spPr>
          <a:xfrm>
            <a:off x="3202863" y="4327604"/>
            <a:ext cx="1357746" cy="369332"/>
          </a:xfrm>
          <a:prstGeom prst="rect">
            <a:avLst/>
          </a:prstGeom>
          <a:noFill/>
        </p:spPr>
        <p:txBody>
          <a:bodyPr wrap="square" rtlCol="0">
            <a:spAutoFit/>
          </a:bodyPr>
          <a:lstStyle/>
          <a:p>
            <a:r>
              <a:rPr lang="en-AU">
                <a:solidFill>
                  <a:schemeClr val="bg1">
                    <a:lumMod val="95000"/>
                  </a:schemeClr>
                </a:solidFill>
                <a:latin typeface="+mj-lt"/>
              </a:rPr>
              <a:t>&gt; 100ms</a:t>
            </a:r>
            <a:endParaRPr lang="en-US">
              <a:solidFill>
                <a:schemeClr val="bg1">
                  <a:lumMod val="95000"/>
                </a:schemeClr>
              </a:solidFill>
              <a:latin typeface="+mj-lt"/>
            </a:endParaRPr>
          </a:p>
        </p:txBody>
      </p:sp>
      <p:pic>
        <p:nvPicPr>
          <p:cNvPr id="14" name="Picture 6">
            <a:extLst>
              <a:ext uri="{FF2B5EF4-FFF2-40B4-BE49-F238E27FC236}">
                <a16:creationId xmlns:a16="http://schemas.microsoft.com/office/drawing/2014/main" id="{840BFAC1-6B37-28D8-11EF-C80C048319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84052" y="5583183"/>
            <a:ext cx="1207948" cy="121838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4323351"/>
      </p:ext>
    </p:extLst>
  </p:cSld>
  <p:clrMapOvr>
    <a:masterClrMapping/>
  </p:clrMapOvr>
  <mc:AlternateContent xmlns:mc="http://schemas.openxmlformats.org/markup-compatibility/2006" xmlns:p14="http://schemas.microsoft.com/office/powerpoint/2010/main">
    <mc:Choice Requires="p14">
      <p:transition spd="slow" p14:dur="2000" advTm="84454"/>
    </mc:Choice>
    <mc:Fallback xmlns="">
      <p:transition spd="slow" advTm="84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2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5"/>
                                        </p:tgtEl>
                                      </p:cBhvr>
                                    </p:animEffect>
                                    <p:set>
                                      <p:cBhvr>
                                        <p:cTn id="60" dur="1" fill="hold">
                                          <p:stCondLst>
                                            <p:cond delay="499"/>
                                          </p:stCondLst>
                                        </p:cTn>
                                        <p:tgtEl>
                                          <p:spTgt spid="15"/>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3" grpId="0"/>
      <p:bldP spid="6" grpId="0"/>
      <p:bldP spid="8" grpId="0"/>
      <p:bldP spid="9" grpId="0"/>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063F3DF-E88D-5AA6-AE3B-51FCC8180088}"/>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D1A9579D-0FC5-9DDF-3D85-79EB7BF157AB}"/>
              </a:ext>
            </a:extLst>
          </p:cNvPr>
          <p:cNvSpPr>
            <a:spLocks noGrp="1"/>
          </p:cNvSpPr>
          <p:nvPr>
            <p:ph type="ftr" sz="quarter" idx="11"/>
          </p:nvPr>
        </p:nvSpPr>
        <p:spPr/>
        <p:txBody>
          <a:bodyPr/>
          <a:lstStyle/>
          <a:p>
            <a:pPr>
              <a:spcAft>
                <a:spcPts val="600"/>
              </a:spcAft>
            </a:pPr>
            <a:r>
              <a:rPr lang="en-AU"/>
              <a:t>OPTIMIZING THE UIs CPU BOUND FRAME RATE</a:t>
            </a:r>
            <a:endParaRPr lang="en-US"/>
          </a:p>
        </p:txBody>
      </p:sp>
      <p:sp>
        <p:nvSpPr>
          <p:cNvPr id="5" name="Slide Number Placeholder 4">
            <a:extLst>
              <a:ext uri="{FF2B5EF4-FFF2-40B4-BE49-F238E27FC236}">
                <a16:creationId xmlns:a16="http://schemas.microsoft.com/office/drawing/2014/main" id="{31EA69B2-3F1C-6A94-5CAA-59673A28875B}"/>
              </a:ext>
            </a:extLst>
          </p:cNvPr>
          <p:cNvSpPr>
            <a:spLocks noGrp="1"/>
          </p:cNvSpPr>
          <p:nvPr>
            <p:ph type="sldNum" sz="quarter" idx="12"/>
          </p:nvPr>
        </p:nvSpPr>
        <p:spPr>
          <a:xfrm>
            <a:off x="8019839" y="5513162"/>
            <a:ext cx="2743200" cy="365125"/>
          </a:xfrm>
        </p:spPr>
        <p:txBody>
          <a:bodyPr/>
          <a:lstStyle/>
          <a:p>
            <a:fld id="{A49DFD55-3C28-40EF-9E31-A92D2E4017FF}" type="slidenum">
              <a:rPr lang="en-US" smtClean="0"/>
              <a:pPr/>
              <a:t>16</a:t>
            </a:fld>
            <a:endParaRPr lang="en-US"/>
          </a:p>
        </p:txBody>
      </p:sp>
      <p:sp>
        <p:nvSpPr>
          <p:cNvPr id="2" name="Title 1">
            <a:extLst>
              <a:ext uri="{FF2B5EF4-FFF2-40B4-BE49-F238E27FC236}">
                <a16:creationId xmlns:a16="http://schemas.microsoft.com/office/drawing/2014/main" id="{6E8E9F6F-85F6-534B-8DBC-CAB51090DA07}"/>
              </a:ext>
            </a:extLst>
          </p:cNvPr>
          <p:cNvSpPr>
            <a:spLocks noGrp="1"/>
          </p:cNvSpPr>
          <p:nvPr>
            <p:ph type="title"/>
          </p:nvPr>
        </p:nvSpPr>
        <p:spPr>
          <a:xfrm>
            <a:off x="294414" y="323393"/>
            <a:ext cx="6750520" cy="774379"/>
          </a:xfrm>
        </p:spPr>
        <p:txBody>
          <a:bodyPr/>
          <a:lstStyle/>
          <a:p>
            <a:pPr algn="l"/>
            <a:r>
              <a:rPr lang="en-AU">
                <a:solidFill>
                  <a:schemeClr val="bg1"/>
                </a:solidFill>
              </a:rPr>
              <a:t>OPTIMIZING IN A PINCH</a:t>
            </a:r>
            <a:endParaRPr lang="en-US" sz="1800">
              <a:solidFill>
                <a:schemeClr val="bg1"/>
              </a:solidFill>
            </a:endParaRPr>
          </a:p>
        </p:txBody>
      </p:sp>
      <p:sp>
        <p:nvSpPr>
          <p:cNvPr id="3" name="Rectangle 2">
            <a:extLst>
              <a:ext uri="{FF2B5EF4-FFF2-40B4-BE49-F238E27FC236}">
                <a16:creationId xmlns:a16="http://schemas.microsoft.com/office/drawing/2014/main" id="{FCD34814-D400-A6C8-D366-9C721D5EE140}"/>
              </a:ext>
            </a:extLst>
          </p:cNvPr>
          <p:cNvSpPr/>
          <p:nvPr/>
        </p:nvSpPr>
        <p:spPr>
          <a:xfrm>
            <a:off x="294414" y="1283764"/>
            <a:ext cx="3754582" cy="5172302"/>
          </a:xfrm>
          <a:prstGeom prst="rect">
            <a:avLst/>
          </a:prstGeom>
          <a:solidFill>
            <a:schemeClr val="tx1">
              <a:lumMod val="85000"/>
              <a:lumOff val="1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A6E59D5-7FD4-83BE-706F-3F42E1190E14}"/>
              </a:ext>
            </a:extLst>
          </p:cNvPr>
          <p:cNvSpPr txBox="1"/>
          <p:nvPr/>
        </p:nvSpPr>
        <p:spPr>
          <a:xfrm>
            <a:off x="541281" y="1391498"/>
            <a:ext cx="3260847" cy="646331"/>
          </a:xfrm>
          <a:prstGeom prst="rect">
            <a:avLst/>
          </a:prstGeom>
          <a:noFill/>
        </p:spPr>
        <p:txBody>
          <a:bodyPr wrap="square" rtlCol="0">
            <a:spAutoFit/>
          </a:bodyPr>
          <a:lstStyle/>
          <a:p>
            <a:pPr algn="ctr"/>
            <a:r>
              <a:rPr lang="en-AU">
                <a:solidFill>
                  <a:srgbClr val="73B51D"/>
                </a:solidFill>
                <a:latin typeface="+mj-lt"/>
              </a:rPr>
              <a:t>BETTER SUITED TO SUSTAINED FRAMES (&lt;10ms)</a:t>
            </a:r>
            <a:endParaRPr lang="en-US">
              <a:solidFill>
                <a:srgbClr val="73B51D"/>
              </a:solidFill>
              <a:latin typeface="+mj-lt"/>
            </a:endParaRPr>
          </a:p>
        </p:txBody>
      </p:sp>
      <p:sp>
        <p:nvSpPr>
          <p:cNvPr id="7" name="Rectangle 6">
            <a:extLst>
              <a:ext uri="{FF2B5EF4-FFF2-40B4-BE49-F238E27FC236}">
                <a16:creationId xmlns:a16="http://schemas.microsoft.com/office/drawing/2014/main" id="{48A8FA9D-D3B2-F24C-81ED-A3F528E1A964}"/>
              </a:ext>
            </a:extLst>
          </p:cNvPr>
          <p:cNvSpPr/>
          <p:nvPr/>
        </p:nvSpPr>
        <p:spPr>
          <a:xfrm>
            <a:off x="4257174" y="1283764"/>
            <a:ext cx="3754582" cy="4594523"/>
          </a:xfrm>
          <a:prstGeom prst="rect">
            <a:avLst/>
          </a:prstGeom>
          <a:solidFill>
            <a:schemeClr val="tx1">
              <a:lumMod val="85000"/>
              <a:lumOff val="1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F522123-BB8D-B9C3-87A8-EB30A23AAACA}"/>
              </a:ext>
            </a:extLst>
          </p:cNvPr>
          <p:cNvSpPr txBox="1"/>
          <p:nvPr/>
        </p:nvSpPr>
        <p:spPr>
          <a:xfrm>
            <a:off x="4504041" y="1391498"/>
            <a:ext cx="3260847" cy="646331"/>
          </a:xfrm>
          <a:prstGeom prst="rect">
            <a:avLst/>
          </a:prstGeom>
          <a:noFill/>
        </p:spPr>
        <p:txBody>
          <a:bodyPr wrap="square" rtlCol="0">
            <a:spAutoFit/>
          </a:bodyPr>
          <a:lstStyle/>
          <a:p>
            <a:pPr algn="ctr"/>
            <a:r>
              <a:rPr lang="en-AU">
                <a:solidFill>
                  <a:srgbClr val="73B51D"/>
                </a:solidFill>
                <a:latin typeface="+mj-lt"/>
              </a:rPr>
              <a:t>BETTER SUITED TO SPIKES AND STALLS (&gt;10ms)</a:t>
            </a:r>
            <a:endParaRPr lang="en-US">
              <a:solidFill>
                <a:srgbClr val="73B51D"/>
              </a:solidFill>
              <a:latin typeface="+mj-lt"/>
            </a:endParaRPr>
          </a:p>
        </p:txBody>
      </p:sp>
      <p:sp>
        <p:nvSpPr>
          <p:cNvPr id="13" name="TextBox 12">
            <a:extLst>
              <a:ext uri="{FF2B5EF4-FFF2-40B4-BE49-F238E27FC236}">
                <a16:creationId xmlns:a16="http://schemas.microsoft.com/office/drawing/2014/main" id="{B1B6A73B-323D-CF4E-A0DD-F17704CAD810}"/>
              </a:ext>
            </a:extLst>
          </p:cNvPr>
          <p:cNvSpPr txBox="1"/>
          <p:nvPr/>
        </p:nvSpPr>
        <p:spPr>
          <a:xfrm>
            <a:off x="419100" y="2430128"/>
            <a:ext cx="3442630" cy="4154984"/>
          </a:xfrm>
          <a:prstGeom prst="rect">
            <a:avLst/>
          </a:prstGeom>
          <a:noFill/>
        </p:spPr>
        <p:txBody>
          <a:bodyPr wrap="square" rtlCol="0">
            <a:spAutoFit/>
          </a:bodyPr>
          <a:lstStyle/>
          <a:p>
            <a:pPr marL="285750" indent="-285750">
              <a:buFont typeface="Arial" panose="020B0604020202020204" pitchFamily="34" charset="0"/>
              <a:buChar char="•"/>
            </a:pPr>
            <a:r>
              <a:rPr lang="en-AU">
                <a:solidFill>
                  <a:schemeClr val="bg1">
                    <a:lumMod val="95000"/>
                  </a:schemeClr>
                </a:solidFill>
              </a:rPr>
              <a:t>UI SYSTEM ANALYSIS</a:t>
            </a:r>
          </a:p>
          <a:p>
            <a:pPr marL="742950" lvl="1" indent="-285750">
              <a:buFont typeface="Arial" panose="020B0604020202020204" pitchFamily="34" charset="0"/>
              <a:buChar char="•"/>
            </a:pPr>
            <a:r>
              <a:rPr lang="en-AU" sz="1600">
                <a:solidFill>
                  <a:schemeClr val="bg1">
                    <a:lumMod val="95000"/>
                  </a:schemeClr>
                </a:solidFill>
              </a:rPr>
              <a:t>ELEMENT INVALIDATION</a:t>
            </a:r>
          </a:p>
          <a:p>
            <a:pPr marL="742950" lvl="1" indent="-285750">
              <a:buFont typeface="Arial" panose="020B0604020202020204" pitchFamily="34" charset="0"/>
              <a:buChar char="•"/>
            </a:pPr>
            <a:r>
              <a:rPr lang="en-AU" sz="1600">
                <a:solidFill>
                  <a:schemeClr val="bg1">
                    <a:lumMod val="95000"/>
                  </a:schemeClr>
                </a:solidFill>
              </a:rPr>
              <a:t>QUAD CACHING</a:t>
            </a:r>
          </a:p>
          <a:p>
            <a:pPr marL="742950" lvl="1" indent="-285750">
              <a:buFont typeface="Arial" panose="020B0604020202020204" pitchFamily="34" charset="0"/>
              <a:buChar char="•"/>
            </a:pPr>
            <a:r>
              <a:rPr lang="en-AU" sz="1600">
                <a:solidFill>
                  <a:schemeClr val="bg1">
                    <a:lumMod val="95000"/>
                  </a:schemeClr>
                </a:solidFill>
              </a:rPr>
              <a:t>ELEMENT TRAVERSAL</a:t>
            </a:r>
          </a:p>
          <a:p>
            <a:pPr marL="742950" lvl="1" indent="-285750">
              <a:buFont typeface="Arial" panose="020B0604020202020204" pitchFamily="34" charset="0"/>
              <a:buChar char="•"/>
            </a:pPr>
            <a:endParaRPr lang="en-AU">
              <a:solidFill>
                <a:schemeClr val="bg1">
                  <a:lumMod val="95000"/>
                </a:schemeClr>
              </a:solidFill>
            </a:endParaRPr>
          </a:p>
          <a:p>
            <a:pPr marL="285750" indent="-285750">
              <a:buFont typeface="Arial" panose="020B0604020202020204" pitchFamily="34" charset="0"/>
              <a:buChar char="•"/>
            </a:pPr>
            <a:r>
              <a:rPr lang="en-AU">
                <a:solidFill>
                  <a:schemeClr val="bg1">
                    <a:lumMod val="95000"/>
                  </a:schemeClr>
                </a:solidFill>
              </a:rPr>
              <a:t>HOT CODE PATH OPTIMIZATION</a:t>
            </a:r>
          </a:p>
          <a:p>
            <a:pPr marL="285750" indent="-285750">
              <a:buFont typeface="Arial" panose="020B0604020202020204" pitchFamily="34" charset="0"/>
              <a:buChar char="•"/>
            </a:pPr>
            <a:endParaRPr lang="en-AU">
              <a:solidFill>
                <a:schemeClr val="bg1">
                  <a:lumMod val="95000"/>
                </a:schemeClr>
              </a:solidFill>
            </a:endParaRPr>
          </a:p>
          <a:p>
            <a:pPr marL="285750" indent="-285750">
              <a:buFont typeface="Arial" panose="020B0604020202020204" pitchFamily="34" charset="0"/>
              <a:buChar char="•"/>
            </a:pPr>
            <a:r>
              <a:rPr lang="en-AU">
                <a:solidFill>
                  <a:schemeClr val="bg1">
                    <a:lumMod val="95000"/>
                  </a:schemeClr>
                </a:solidFill>
              </a:rPr>
              <a:t>GARBAGE COLLECTION TUNING</a:t>
            </a:r>
          </a:p>
          <a:p>
            <a:endParaRPr lang="en-AU">
              <a:solidFill>
                <a:schemeClr val="bg1">
                  <a:lumMod val="95000"/>
                </a:schemeClr>
              </a:solidFill>
            </a:endParaRPr>
          </a:p>
          <a:p>
            <a:pPr marL="285750" indent="-285750">
              <a:buFont typeface="Arial" panose="020B0604020202020204" pitchFamily="34" charset="0"/>
              <a:buChar char="•"/>
            </a:pPr>
            <a:r>
              <a:rPr lang="en-AU">
                <a:solidFill>
                  <a:schemeClr val="bg1">
                    <a:lumMod val="95000"/>
                  </a:schemeClr>
                </a:solidFill>
              </a:rPr>
              <a:t>LAZY INITIALIZATION</a:t>
            </a:r>
            <a:br>
              <a:rPr lang="en-AU">
                <a:solidFill>
                  <a:schemeClr val="bg1">
                    <a:lumMod val="95000"/>
                  </a:schemeClr>
                </a:solidFill>
              </a:rPr>
            </a:br>
            <a:endParaRPr lang="en-AU">
              <a:solidFill>
                <a:schemeClr val="bg1">
                  <a:lumMod val="95000"/>
                </a:schemeClr>
              </a:solidFill>
            </a:endParaRPr>
          </a:p>
          <a:p>
            <a:pPr marL="285750" indent="-285750">
              <a:buFont typeface="Arial" panose="020B0604020202020204" pitchFamily="34" charset="0"/>
              <a:buChar char="•"/>
            </a:pPr>
            <a:r>
              <a:rPr lang="en-AU">
                <a:solidFill>
                  <a:schemeClr val="bg1">
                    <a:lumMod val="95000"/>
                  </a:schemeClr>
                </a:solidFill>
              </a:rPr>
              <a:t>STAGGERED PROCESSING</a:t>
            </a:r>
          </a:p>
          <a:p>
            <a:pPr marL="285750" indent="-285750">
              <a:buFont typeface="Arial" panose="020B0604020202020204" pitchFamily="34" charset="0"/>
              <a:buChar char="•"/>
            </a:pPr>
            <a:endParaRPr lang="en-AU">
              <a:solidFill>
                <a:schemeClr val="bg1">
                  <a:lumMod val="95000"/>
                </a:schemeClr>
              </a:solidFill>
            </a:endParaRPr>
          </a:p>
        </p:txBody>
      </p:sp>
      <p:sp>
        <p:nvSpPr>
          <p:cNvPr id="14" name="TextBox 13">
            <a:extLst>
              <a:ext uri="{FF2B5EF4-FFF2-40B4-BE49-F238E27FC236}">
                <a16:creationId xmlns:a16="http://schemas.microsoft.com/office/drawing/2014/main" id="{0F930A95-8FDD-E3D8-F091-FE6FCFFD61C8}"/>
              </a:ext>
            </a:extLst>
          </p:cNvPr>
          <p:cNvSpPr txBox="1"/>
          <p:nvPr/>
        </p:nvSpPr>
        <p:spPr>
          <a:xfrm>
            <a:off x="4413149" y="2430128"/>
            <a:ext cx="3442630" cy="3416320"/>
          </a:xfrm>
          <a:prstGeom prst="rect">
            <a:avLst/>
          </a:prstGeom>
          <a:noFill/>
        </p:spPr>
        <p:txBody>
          <a:bodyPr wrap="square" rtlCol="0">
            <a:spAutoFit/>
          </a:bodyPr>
          <a:lstStyle/>
          <a:p>
            <a:pPr marL="285750" indent="-285750">
              <a:buFont typeface="Arial" panose="020B0604020202020204" pitchFamily="34" charset="0"/>
              <a:buChar char="•"/>
            </a:pPr>
            <a:r>
              <a:rPr lang="en-AU">
                <a:solidFill>
                  <a:schemeClr val="bg1">
                    <a:lumMod val="95000"/>
                  </a:schemeClr>
                </a:solidFill>
              </a:rPr>
              <a:t>ALGORITHMIC COMPLEXITY REDUCTION</a:t>
            </a:r>
          </a:p>
          <a:p>
            <a:pPr marL="285750" indent="-285750">
              <a:buFont typeface="Arial" panose="020B0604020202020204" pitchFamily="34" charset="0"/>
              <a:buChar char="•"/>
            </a:pPr>
            <a:endParaRPr lang="en-AU">
              <a:solidFill>
                <a:schemeClr val="bg1">
                  <a:lumMod val="95000"/>
                </a:schemeClr>
              </a:solidFill>
            </a:endParaRPr>
          </a:p>
          <a:p>
            <a:pPr marL="285750" indent="-285750">
              <a:buFont typeface="Arial" panose="020B0604020202020204" pitchFamily="34" charset="0"/>
              <a:buChar char="•"/>
            </a:pPr>
            <a:r>
              <a:rPr lang="en-AU">
                <a:solidFill>
                  <a:schemeClr val="bg1">
                    <a:lumMod val="95000"/>
                  </a:schemeClr>
                </a:solidFill>
              </a:rPr>
              <a:t>DATA CACHING (MEMORY TRADEOFF)</a:t>
            </a:r>
          </a:p>
          <a:p>
            <a:pPr marL="285750" indent="-285750">
              <a:buFont typeface="Arial" panose="020B0604020202020204" pitchFamily="34" charset="0"/>
              <a:buChar char="•"/>
            </a:pPr>
            <a:endParaRPr lang="en-AU">
              <a:solidFill>
                <a:schemeClr val="bg1">
                  <a:lumMod val="95000"/>
                </a:schemeClr>
              </a:solidFill>
            </a:endParaRPr>
          </a:p>
          <a:p>
            <a:pPr marL="285750" indent="-285750">
              <a:buFont typeface="Arial" panose="020B0604020202020204" pitchFamily="34" charset="0"/>
              <a:buChar char="•"/>
            </a:pPr>
            <a:r>
              <a:rPr lang="en-AU">
                <a:solidFill>
                  <a:schemeClr val="bg1">
                    <a:lumMod val="95000"/>
                  </a:schemeClr>
                </a:solidFill>
              </a:rPr>
              <a:t>DIRECT EVENT DISPATCHING</a:t>
            </a:r>
            <a:br>
              <a:rPr lang="en-AU">
                <a:solidFill>
                  <a:schemeClr val="bg1">
                    <a:lumMod val="95000"/>
                  </a:schemeClr>
                </a:solidFill>
              </a:rPr>
            </a:br>
            <a:endParaRPr lang="en-AU">
              <a:solidFill>
                <a:schemeClr val="bg1">
                  <a:lumMod val="95000"/>
                </a:schemeClr>
              </a:solidFill>
            </a:endParaRPr>
          </a:p>
          <a:p>
            <a:pPr marL="285750" indent="-285750">
              <a:buFont typeface="Arial" panose="020B0604020202020204" pitchFamily="34" charset="0"/>
              <a:buChar char="•"/>
            </a:pPr>
            <a:r>
              <a:rPr lang="en-AU">
                <a:solidFill>
                  <a:schemeClr val="bg1">
                    <a:lumMod val="95000"/>
                  </a:schemeClr>
                </a:solidFill>
              </a:rPr>
              <a:t>FONT CACHE PRIMING</a:t>
            </a:r>
          </a:p>
          <a:p>
            <a:endParaRPr lang="en-AU">
              <a:solidFill>
                <a:schemeClr val="bg1">
                  <a:lumMod val="95000"/>
                </a:schemeClr>
              </a:solidFill>
            </a:endParaRPr>
          </a:p>
          <a:p>
            <a:pPr marL="285750" indent="-285750">
              <a:buFont typeface="Arial" panose="020B0604020202020204" pitchFamily="34" charset="0"/>
              <a:buChar char="•"/>
            </a:pPr>
            <a:r>
              <a:rPr lang="en-AU">
                <a:solidFill>
                  <a:schemeClr val="bg1">
                    <a:lumMod val="95000"/>
                  </a:schemeClr>
                </a:solidFill>
              </a:rPr>
              <a:t>HAND OPTIMIZATION</a:t>
            </a:r>
          </a:p>
          <a:p>
            <a:pPr marL="285750" indent="-285750">
              <a:buFont typeface="Arial" panose="020B0604020202020204" pitchFamily="34" charset="0"/>
              <a:buChar char="•"/>
            </a:pPr>
            <a:endParaRPr lang="en-AU">
              <a:solidFill>
                <a:schemeClr val="bg1">
                  <a:lumMod val="95000"/>
                </a:schemeClr>
              </a:solidFill>
            </a:endParaRPr>
          </a:p>
        </p:txBody>
      </p:sp>
      <p:pic>
        <p:nvPicPr>
          <p:cNvPr id="16" name="Picture 15">
            <a:extLst>
              <a:ext uri="{FF2B5EF4-FFF2-40B4-BE49-F238E27FC236}">
                <a16:creationId xmlns:a16="http://schemas.microsoft.com/office/drawing/2014/main" id="{78175B2D-C8C6-0332-0F82-20065907FAA6}"/>
              </a:ext>
            </a:extLst>
          </p:cNvPr>
          <p:cNvPicPr>
            <a:picLocks noChangeAspect="1"/>
          </p:cNvPicPr>
          <p:nvPr/>
        </p:nvPicPr>
        <p:blipFill>
          <a:blip r:embed="rId4"/>
          <a:stretch>
            <a:fillRect/>
          </a:stretch>
        </p:blipFill>
        <p:spPr>
          <a:xfrm>
            <a:off x="8400267" y="0"/>
            <a:ext cx="3802029" cy="6858000"/>
          </a:xfrm>
          <a:prstGeom prst="rect">
            <a:avLst/>
          </a:prstGeom>
        </p:spPr>
      </p:pic>
      <p:pic>
        <p:nvPicPr>
          <p:cNvPr id="9" name="Picture 6">
            <a:extLst>
              <a:ext uri="{FF2B5EF4-FFF2-40B4-BE49-F238E27FC236}">
                <a16:creationId xmlns:a16="http://schemas.microsoft.com/office/drawing/2014/main" id="{9323EE3F-641D-9763-EB33-5127463F0C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4052" y="5583183"/>
            <a:ext cx="1207948" cy="121838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68204395"/>
      </p:ext>
    </p:extLst>
  </p:cSld>
  <p:clrMapOvr>
    <a:masterClrMapping/>
  </p:clrMapOvr>
  <mc:AlternateContent xmlns:mc="http://schemas.openxmlformats.org/markup-compatibility/2006" xmlns:p14="http://schemas.microsoft.com/office/powerpoint/2010/main">
    <mc:Choice Requires="p14">
      <p:transition spd="slow" p14:dur="2000" advTm="164731"/>
    </mc:Choice>
    <mc:Fallback xmlns="">
      <p:transition spd="slow" advTm="164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2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20"/>
                                  </p:iterate>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20"/>
                                  </p:iterate>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20"/>
                                  </p:iterate>
                                  <p:childTnLst>
                                    <p:set>
                                      <p:cBhvr>
                                        <p:cTn id="1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type="lt">
                                    <p:tmAbs val="20"/>
                                  </p:iterate>
                                  <p:childTnLst>
                                    <p:set>
                                      <p:cBhvr>
                                        <p:cTn id="2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type="lt">
                                    <p:tmAbs val="20"/>
                                  </p:iterate>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type="lt">
                                    <p:tmAbs val="20"/>
                                  </p:iterate>
                                  <p:childTnLst>
                                    <p:set>
                                      <p:cBhvr>
                                        <p:cTn id="30"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type="lt">
                                    <p:tmAbs val="20"/>
                                  </p:iterate>
                                  <p:childTnLst>
                                    <p:set>
                                      <p:cBhvr>
                                        <p:cTn id="34"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iterate type="lt">
                                    <p:tmAbs val="20"/>
                                  </p:iterate>
                                  <p:childTnLst>
                                    <p:set>
                                      <p:cBhvr>
                                        <p:cTn id="38"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iterate type="lt">
                                    <p:tmAbs val="20"/>
                                  </p:iterate>
                                  <p:childTnLst>
                                    <p:set>
                                      <p:cBhvr>
                                        <p:cTn id="4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iterate type="lt">
                                    <p:tmAbs val="20"/>
                                  </p:iterate>
                                  <p:childTnLst>
                                    <p:set>
                                      <p:cBhvr>
                                        <p:cTn id="4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iterate type="lt">
                                    <p:tmAbs val="20"/>
                                  </p:iterate>
                                  <p:childTnLst>
                                    <p:set>
                                      <p:cBhvr>
                                        <p:cTn id="5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iterate type="lt">
                                    <p:tmAbs val="20"/>
                                  </p:iterate>
                                  <p:childTnLst>
                                    <p:set>
                                      <p:cBhvr>
                                        <p:cTn id="54"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iterate type="lt">
                                    <p:tmAbs val="20"/>
                                  </p:iterate>
                                  <p:childTnLst>
                                    <p:set>
                                      <p:cBhvr>
                                        <p:cTn id="58"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build="p" bldLvl="2"/>
      <p:bldP spid="1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4FCF2A5-5510-FCC8-B236-39A74AEA3431}"/>
            </a:ext>
          </a:extLst>
        </p:cNvPr>
        <p:cNvGrpSpPr/>
        <p:nvPr/>
      </p:nvGrpSpPr>
      <p:grpSpPr>
        <a:xfrm>
          <a:off x="0" y="0"/>
          <a:ext cx="0" cy="0"/>
          <a:chOff x="0" y="0"/>
          <a:chExt cx="0" cy="0"/>
        </a:xfrm>
      </p:grpSpPr>
      <p:pic>
        <p:nvPicPr>
          <p:cNvPr id="42" name="Picture 41">
            <a:extLst>
              <a:ext uri="{FF2B5EF4-FFF2-40B4-BE49-F238E27FC236}">
                <a16:creationId xmlns:a16="http://schemas.microsoft.com/office/drawing/2014/main" id="{DE6960D0-CE44-80B1-875C-1DF3827D8FE5}"/>
              </a:ext>
            </a:extLst>
          </p:cNvPr>
          <p:cNvPicPr>
            <a:picLocks noChangeAspect="1"/>
          </p:cNvPicPr>
          <p:nvPr/>
        </p:nvPicPr>
        <p:blipFill>
          <a:blip r:embed="rId4"/>
          <a:stretch>
            <a:fillRect/>
          </a:stretch>
        </p:blipFill>
        <p:spPr>
          <a:xfrm>
            <a:off x="4038600" y="3615514"/>
            <a:ext cx="5546323" cy="2490681"/>
          </a:xfrm>
          <a:prstGeom prst="rect">
            <a:avLst/>
          </a:prstGeom>
        </p:spPr>
      </p:pic>
      <p:sp>
        <p:nvSpPr>
          <p:cNvPr id="4" name="Footer Placeholder 3">
            <a:extLst>
              <a:ext uri="{FF2B5EF4-FFF2-40B4-BE49-F238E27FC236}">
                <a16:creationId xmlns:a16="http://schemas.microsoft.com/office/drawing/2014/main" id="{620D150C-A076-F50E-C3C7-2CD58F1104BC}"/>
              </a:ext>
            </a:extLst>
          </p:cNvPr>
          <p:cNvSpPr>
            <a:spLocks noGrp="1"/>
          </p:cNvSpPr>
          <p:nvPr>
            <p:ph type="ftr" sz="quarter" idx="11"/>
          </p:nvPr>
        </p:nvSpPr>
        <p:spPr/>
        <p:txBody>
          <a:bodyPr/>
          <a:lstStyle/>
          <a:p>
            <a:pPr>
              <a:spcAft>
                <a:spcPts val="600"/>
              </a:spcAft>
            </a:pPr>
            <a:r>
              <a:rPr lang="en-AU"/>
              <a:t>OPTIMIZING THE UIs CPU BOUND FRAME RATE</a:t>
            </a:r>
            <a:endParaRPr lang="en-US"/>
          </a:p>
        </p:txBody>
      </p:sp>
      <p:sp>
        <p:nvSpPr>
          <p:cNvPr id="5" name="Slide Number Placeholder 4">
            <a:extLst>
              <a:ext uri="{FF2B5EF4-FFF2-40B4-BE49-F238E27FC236}">
                <a16:creationId xmlns:a16="http://schemas.microsoft.com/office/drawing/2014/main" id="{0B5E89B1-E12B-FA6B-CC00-C068ADC95CC3}"/>
              </a:ext>
            </a:extLst>
          </p:cNvPr>
          <p:cNvSpPr>
            <a:spLocks noGrp="1"/>
          </p:cNvSpPr>
          <p:nvPr>
            <p:ph type="sldNum" sz="quarter" idx="12"/>
          </p:nvPr>
        </p:nvSpPr>
        <p:spPr/>
        <p:txBody>
          <a:bodyPr/>
          <a:lstStyle/>
          <a:p>
            <a:fld id="{A49DFD55-3C28-40EF-9E31-A92D2E4017FF}" type="slidenum">
              <a:rPr lang="en-US" smtClean="0"/>
              <a:pPr/>
              <a:t>17</a:t>
            </a:fld>
            <a:endParaRPr lang="en-US"/>
          </a:p>
        </p:txBody>
      </p:sp>
      <p:pic>
        <p:nvPicPr>
          <p:cNvPr id="11" name="Picture 10">
            <a:extLst>
              <a:ext uri="{FF2B5EF4-FFF2-40B4-BE49-F238E27FC236}">
                <a16:creationId xmlns:a16="http://schemas.microsoft.com/office/drawing/2014/main" id="{2C89961E-187F-5D27-A2DD-3F4A4F6387CA}"/>
              </a:ext>
            </a:extLst>
          </p:cNvPr>
          <p:cNvPicPr>
            <a:picLocks noChangeAspect="1"/>
          </p:cNvPicPr>
          <p:nvPr/>
        </p:nvPicPr>
        <p:blipFill>
          <a:blip r:embed="rId5"/>
          <a:stretch>
            <a:fillRect/>
          </a:stretch>
        </p:blipFill>
        <p:spPr>
          <a:xfrm>
            <a:off x="365675" y="3615515"/>
            <a:ext cx="3355215" cy="2490681"/>
          </a:xfrm>
          <a:prstGeom prst="rect">
            <a:avLst/>
          </a:prstGeom>
        </p:spPr>
      </p:pic>
      <p:grpSp>
        <p:nvGrpSpPr>
          <p:cNvPr id="10" name="Group 9">
            <a:extLst>
              <a:ext uri="{FF2B5EF4-FFF2-40B4-BE49-F238E27FC236}">
                <a16:creationId xmlns:a16="http://schemas.microsoft.com/office/drawing/2014/main" id="{97BD5EB2-F28E-7012-38B8-6DB3C07DAC26}"/>
              </a:ext>
            </a:extLst>
          </p:cNvPr>
          <p:cNvGrpSpPr/>
          <p:nvPr/>
        </p:nvGrpSpPr>
        <p:grpSpPr>
          <a:xfrm>
            <a:off x="2091450" y="4173975"/>
            <a:ext cx="1406663" cy="523220"/>
            <a:chOff x="1841181" y="4688392"/>
            <a:chExt cx="1406663" cy="523220"/>
          </a:xfrm>
        </p:grpSpPr>
        <p:sp>
          <p:nvSpPr>
            <p:cNvPr id="8" name="TextBox 7">
              <a:extLst>
                <a:ext uri="{FF2B5EF4-FFF2-40B4-BE49-F238E27FC236}">
                  <a16:creationId xmlns:a16="http://schemas.microsoft.com/office/drawing/2014/main" id="{55027D81-0ABD-9D47-99E2-3B01EAF28F6F}"/>
                </a:ext>
              </a:extLst>
            </p:cNvPr>
            <p:cNvSpPr txBox="1"/>
            <p:nvPr/>
          </p:nvSpPr>
          <p:spPr>
            <a:xfrm>
              <a:off x="1841181" y="4688392"/>
              <a:ext cx="1406663" cy="523220"/>
            </a:xfrm>
            <a:prstGeom prst="rect">
              <a:avLst/>
            </a:prstGeom>
            <a:noFill/>
            <a:ln w="28575">
              <a:noFill/>
            </a:ln>
          </p:spPr>
          <p:txBody>
            <a:bodyPr wrap="square" rtlCol="0">
              <a:spAutoFit/>
            </a:bodyPr>
            <a:lstStyle/>
            <a:p>
              <a:r>
                <a:rPr lang="en-AU" sz="2800" b="1">
                  <a:solidFill>
                    <a:srgbClr val="FF0000"/>
                  </a:solidFill>
                </a:rPr>
                <a:t>766us</a:t>
              </a:r>
            </a:p>
          </p:txBody>
        </p:sp>
        <p:sp>
          <p:nvSpPr>
            <p:cNvPr id="9" name="Rectangle 8">
              <a:extLst>
                <a:ext uri="{FF2B5EF4-FFF2-40B4-BE49-F238E27FC236}">
                  <a16:creationId xmlns:a16="http://schemas.microsoft.com/office/drawing/2014/main" id="{803BF276-405D-0057-29C3-BD483F572F88}"/>
                </a:ext>
              </a:extLst>
            </p:cNvPr>
            <p:cNvSpPr/>
            <p:nvPr/>
          </p:nvSpPr>
          <p:spPr>
            <a:xfrm>
              <a:off x="1841181" y="4745665"/>
              <a:ext cx="1071352" cy="44562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15" name="Picture 14">
            <a:extLst>
              <a:ext uri="{FF2B5EF4-FFF2-40B4-BE49-F238E27FC236}">
                <a16:creationId xmlns:a16="http://schemas.microsoft.com/office/drawing/2014/main" id="{13902848-F9A4-FDBC-0E12-908F006EF407}"/>
              </a:ext>
            </a:extLst>
          </p:cNvPr>
          <p:cNvPicPr>
            <a:picLocks noChangeAspect="1"/>
          </p:cNvPicPr>
          <p:nvPr/>
        </p:nvPicPr>
        <p:blipFill>
          <a:blip r:embed="rId6"/>
          <a:stretch>
            <a:fillRect/>
          </a:stretch>
        </p:blipFill>
        <p:spPr>
          <a:xfrm>
            <a:off x="636243" y="906417"/>
            <a:ext cx="3071865" cy="2582769"/>
          </a:xfrm>
          <a:prstGeom prst="rect">
            <a:avLst/>
          </a:prstGeom>
        </p:spPr>
      </p:pic>
      <p:sp>
        <p:nvSpPr>
          <p:cNvPr id="18" name="Title 1">
            <a:extLst>
              <a:ext uri="{FF2B5EF4-FFF2-40B4-BE49-F238E27FC236}">
                <a16:creationId xmlns:a16="http://schemas.microsoft.com/office/drawing/2014/main" id="{A62C99CA-2C74-4F71-9C7C-B93A7A25E890}"/>
              </a:ext>
            </a:extLst>
          </p:cNvPr>
          <p:cNvSpPr>
            <a:spLocks noGrp="1"/>
          </p:cNvSpPr>
          <p:nvPr>
            <p:ph type="title"/>
          </p:nvPr>
        </p:nvSpPr>
        <p:spPr>
          <a:xfrm>
            <a:off x="345630" y="132038"/>
            <a:ext cx="6750520" cy="774379"/>
          </a:xfrm>
        </p:spPr>
        <p:txBody>
          <a:bodyPr/>
          <a:lstStyle/>
          <a:p>
            <a:pPr algn="l"/>
            <a:r>
              <a:rPr lang="en-AU" err="1">
                <a:solidFill>
                  <a:schemeClr val="bg1"/>
                </a:solidFill>
              </a:rPr>
              <a:t>ui</a:t>
            </a:r>
            <a:r>
              <a:rPr lang="en-AU">
                <a:solidFill>
                  <a:schemeClr val="bg1"/>
                </a:solidFill>
              </a:rPr>
              <a:t> System ANALYSIS</a:t>
            </a:r>
            <a:endParaRPr lang="en-US" sz="1800">
              <a:solidFill>
                <a:schemeClr val="bg1"/>
              </a:solidFill>
            </a:endParaRPr>
          </a:p>
        </p:txBody>
      </p:sp>
      <p:pic>
        <p:nvPicPr>
          <p:cNvPr id="28" name="Picture 27">
            <a:extLst>
              <a:ext uri="{FF2B5EF4-FFF2-40B4-BE49-F238E27FC236}">
                <a16:creationId xmlns:a16="http://schemas.microsoft.com/office/drawing/2014/main" id="{326E00E0-9C34-7819-B525-0D1D1A805574}"/>
              </a:ext>
            </a:extLst>
          </p:cNvPr>
          <p:cNvPicPr>
            <a:picLocks noChangeAspect="1"/>
          </p:cNvPicPr>
          <p:nvPr/>
        </p:nvPicPr>
        <p:blipFill>
          <a:blip r:embed="rId7"/>
          <a:stretch>
            <a:fillRect/>
          </a:stretch>
        </p:blipFill>
        <p:spPr>
          <a:xfrm>
            <a:off x="4150202" y="880168"/>
            <a:ext cx="5450470" cy="2582769"/>
          </a:xfrm>
          <a:prstGeom prst="rect">
            <a:avLst/>
          </a:prstGeom>
        </p:spPr>
      </p:pic>
      <p:pic>
        <p:nvPicPr>
          <p:cNvPr id="31" name="Picture 30">
            <a:extLst>
              <a:ext uri="{FF2B5EF4-FFF2-40B4-BE49-F238E27FC236}">
                <a16:creationId xmlns:a16="http://schemas.microsoft.com/office/drawing/2014/main" id="{3EA10287-31D7-A63A-6C62-990B6D30302C}"/>
              </a:ext>
            </a:extLst>
          </p:cNvPr>
          <p:cNvPicPr>
            <a:picLocks noChangeAspect="1"/>
          </p:cNvPicPr>
          <p:nvPr/>
        </p:nvPicPr>
        <p:blipFill>
          <a:blip r:embed="rId8"/>
          <a:stretch>
            <a:fillRect/>
          </a:stretch>
        </p:blipFill>
        <p:spPr>
          <a:xfrm>
            <a:off x="10045494" y="0"/>
            <a:ext cx="2911553" cy="6858000"/>
          </a:xfrm>
          <a:prstGeom prst="rect">
            <a:avLst/>
          </a:prstGeom>
        </p:spPr>
      </p:pic>
      <p:grpSp>
        <p:nvGrpSpPr>
          <p:cNvPr id="47" name="Group 46">
            <a:extLst>
              <a:ext uri="{FF2B5EF4-FFF2-40B4-BE49-F238E27FC236}">
                <a16:creationId xmlns:a16="http://schemas.microsoft.com/office/drawing/2014/main" id="{AA1A5885-4B44-F267-BBE0-6D086256AFE8}"/>
              </a:ext>
            </a:extLst>
          </p:cNvPr>
          <p:cNvGrpSpPr/>
          <p:nvPr/>
        </p:nvGrpSpPr>
        <p:grpSpPr>
          <a:xfrm>
            <a:off x="7677401" y="4668073"/>
            <a:ext cx="1083197" cy="1358938"/>
            <a:chOff x="4038600" y="1944547"/>
            <a:chExt cx="1083197" cy="1358938"/>
          </a:xfrm>
        </p:grpSpPr>
        <p:sp>
          <p:nvSpPr>
            <p:cNvPr id="45" name="Arrow: Down 44">
              <a:extLst>
                <a:ext uri="{FF2B5EF4-FFF2-40B4-BE49-F238E27FC236}">
                  <a16:creationId xmlns:a16="http://schemas.microsoft.com/office/drawing/2014/main" id="{07CFC9C5-CDCA-D74F-39F0-2F18634159C5}"/>
                </a:ext>
              </a:extLst>
            </p:cNvPr>
            <p:cNvSpPr/>
            <p:nvPr/>
          </p:nvSpPr>
          <p:spPr>
            <a:xfrm rot="10800000">
              <a:off x="4192913" y="2944667"/>
              <a:ext cx="251765" cy="358818"/>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3EFE35A-9DC0-74D8-E336-39E0FA690C8F}"/>
                </a:ext>
              </a:extLst>
            </p:cNvPr>
            <p:cNvSpPr/>
            <p:nvPr/>
          </p:nvSpPr>
          <p:spPr>
            <a:xfrm>
              <a:off x="4038600" y="1944547"/>
              <a:ext cx="1083197" cy="95491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Picture 34">
            <a:extLst>
              <a:ext uri="{FF2B5EF4-FFF2-40B4-BE49-F238E27FC236}">
                <a16:creationId xmlns:a16="http://schemas.microsoft.com/office/drawing/2014/main" id="{7B9B717C-B4D4-3477-6104-5F6C2F706E03}"/>
              </a:ext>
            </a:extLst>
          </p:cNvPr>
          <p:cNvPicPr>
            <a:picLocks noChangeAspect="1"/>
          </p:cNvPicPr>
          <p:nvPr/>
        </p:nvPicPr>
        <p:blipFill>
          <a:blip r:embed="rId9"/>
          <a:stretch>
            <a:fillRect/>
          </a:stretch>
        </p:blipFill>
        <p:spPr>
          <a:xfrm>
            <a:off x="4627814" y="0"/>
            <a:ext cx="2936372" cy="6858000"/>
          </a:xfrm>
          <a:prstGeom prst="rect">
            <a:avLst/>
          </a:prstGeom>
        </p:spPr>
      </p:pic>
      <p:sp>
        <p:nvSpPr>
          <p:cNvPr id="36" name="Rectangle 35">
            <a:extLst>
              <a:ext uri="{FF2B5EF4-FFF2-40B4-BE49-F238E27FC236}">
                <a16:creationId xmlns:a16="http://schemas.microsoft.com/office/drawing/2014/main" id="{D5885966-DBA8-DF8A-F387-011CB13529C9}"/>
              </a:ext>
            </a:extLst>
          </p:cNvPr>
          <p:cNvSpPr/>
          <p:nvPr/>
        </p:nvSpPr>
        <p:spPr>
          <a:xfrm>
            <a:off x="4668982" y="2212109"/>
            <a:ext cx="2689484" cy="2355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0B326160-84A0-2E01-321C-E689B75235A1}"/>
              </a:ext>
            </a:extLst>
          </p:cNvPr>
          <p:cNvPicPr>
            <a:picLocks noChangeAspect="1"/>
          </p:cNvPicPr>
          <p:nvPr/>
        </p:nvPicPr>
        <p:blipFill>
          <a:blip r:embed="rId10"/>
          <a:stretch>
            <a:fillRect/>
          </a:stretch>
        </p:blipFill>
        <p:spPr>
          <a:xfrm>
            <a:off x="364936" y="906417"/>
            <a:ext cx="9541967" cy="5325314"/>
          </a:xfrm>
          <a:prstGeom prst="rect">
            <a:avLst/>
          </a:prstGeom>
        </p:spPr>
      </p:pic>
      <p:pic>
        <p:nvPicPr>
          <p:cNvPr id="53" name="Picture 52">
            <a:extLst>
              <a:ext uri="{FF2B5EF4-FFF2-40B4-BE49-F238E27FC236}">
                <a16:creationId xmlns:a16="http://schemas.microsoft.com/office/drawing/2014/main" id="{3A464E83-309F-01C2-732A-5FA0E1EA4F31}"/>
              </a:ext>
            </a:extLst>
          </p:cNvPr>
          <p:cNvPicPr>
            <a:picLocks noChangeAspect="1"/>
          </p:cNvPicPr>
          <p:nvPr/>
        </p:nvPicPr>
        <p:blipFill>
          <a:blip r:embed="rId11"/>
          <a:stretch>
            <a:fillRect/>
          </a:stretch>
        </p:blipFill>
        <p:spPr>
          <a:xfrm>
            <a:off x="350813" y="2340762"/>
            <a:ext cx="9541967" cy="2406931"/>
          </a:xfrm>
          <a:prstGeom prst="rect">
            <a:avLst/>
          </a:prstGeom>
        </p:spPr>
      </p:pic>
      <p:sp>
        <p:nvSpPr>
          <p:cNvPr id="2" name="TextBox 1">
            <a:extLst>
              <a:ext uri="{FF2B5EF4-FFF2-40B4-BE49-F238E27FC236}">
                <a16:creationId xmlns:a16="http://schemas.microsoft.com/office/drawing/2014/main" id="{209D905D-7E8B-67C7-1C09-4618C078424B}"/>
              </a:ext>
            </a:extLst>
          </p:cNvPr>
          <p:cNvSpPr txBox="1"/>
          <p:nvPr/>
        </p:nvSpPr>
        <p:spPr>
          <a:xfrm>
            <a:off x="1519417" y="3107585"/>
            <a:ext cx="1677545" cy="907525"/>
          </a:xfrm>
          <a:prstGeom prst="rect">
            <a:avLst/>
          </a:prstGeom>
          <a:noFill/>
        </p:spPr>
        <p:txBody>
          <a:bodyPr wrap="square" rtlCol="0">
            <a:spAutoFit/>
          </a:bodyPr>
          <a:lstStyle/>
          <a:p>
            <a:endParaRPr lang="en-US"/>
          </a:p>
        </p:txBody>
      </p:sp>
      <p:grpSp>
        <p:nvGrpSpPr>
          <p:cNvPr id="7" name="Group 6">
            <a:extLst>
              <a:ext uri="{FF2B5EF4-FFF2-40B4-BE49-F238E27FC236}">
                <a16:creationId xmlns:a16="http://schemas.microsoft.com/office/drawing/2014/main" id="{8218E868-E9C4-1F28-64A4-275FD296711D}"/>
              </a:ext>
            </a:extLst>
          </p:cNvPr>
          <p:cNvGrpSpPr/>
          <p:nvPr/>
        </p:nvGrpSpPr>
        <p:grpSpPr>
          <a:xfrm>
            <a:off x="5440210" y="3730002"/>
            <a:ext cx="4160462" cy="1018408"/>
            <a:chOff x="5440210" y="3730002"/>
            <a:chExt cx="4160462" cy="1018408"/>
          </a:xfrm>
        </p:grpSpPr>
        <p:sp>
          <p:nvSpPr>
            <p:cNvPr id="3" name="TextBox 2">
              <a:extLst>
                <a:ext uri="{FF2B5EF4-FFF2-40B4-BE49-F238E27FC236}">
                  <a16:creationId xmlns:a16="http://schemas.microsoft.com/office/drawing/2014/main" id="{91BE3A68-31AC-0F7A-3A6E-519A422FCB58}"/>
                </a:ext>
              </a:extLst>
            </p:cNvPr>
            <p:cNvSpPr txBox="1"/>
            <p:nvPr/>
          </p:nvSpPr>
          <p:spPr>
            <a:xfrm>
              <a:off x="5440210" y="3730002"/>
              <a:ext cx="1980144" cy="1015663"/>
            </a:xfrm>
            <a:prstGeom prst="rect">
              <a:avLst/>
            </a:prstGeom>
            <a:noFill/>
          </p:spPr>
          <p:txBody>
            <a:bodyPr wrap="square" rtlCol="0">
              <a:spAutoFit/>
            </a:bodyPr>
            <a:lstStyle/>
            <a:p>
              <a:r>
                <a:rPr lang="en-AU" sz="6000" b="1">
                  <a:solidFill>
                    <a:srgbClr val="FF0000"/>
                  </a:solidFill>
                </a:rPr>
                <a:t>40%</a:t>
              </a:r>
              <a:endParaRPr lang="en-US" sz="6000" b="1">
                <a:solidFill>
                  <a:srgbClr val="FF0000"/>
                </a:solidFill>
              </a:endParaRPr>
            </a:p>
          </p:txBody>
        </p:sp>
        <p:sp>
          <p:nvSpPr>
            <p:cNvPr id="6" name="TextBox 5">
              <a:extLst>
                <a:ext uri="{FF2B5EF4-FFF2-40B4-BE49-F238E27FC236}">
                  <a16:creationId xmlns:a16="http://schemas.microsoft.com/office/drawing/2014/main" id="{6D3A741A-FD4F-2849-9E43-52DE2C813DE1}"/>
                </a:ext>
              </a:extLst>
            </p:cNvPr>
            <p:cNvSpPr txBox="1"/>
            <p:nvPr/>
          </p:nvSpPr>
          <p:spPr>
            <a:xfrm>
              <a:off x="7620528" y="3732747"/>
              <a:ext cx="1980144" cy="1015663"/>
            </a:xfrm>
            <a:prstGeom prst="rect">
              <a:avLst/>
            </a:prstGeom>
            <a:noFill/>
          </p:spPr>
          <p:txBody>
            <a:bodyPr wrap="square" rtlCol="0">
              <a:spAutoFit/>
            </a:bodyPr>
            <a:lstStyle/>
            <a:p>
              <a:r>
                <a:rPr lang="en-AU" sz="6000" b="1">
                  <a:solidFill>
                    <a:srgbClr val="FF0000"/>
                  </a:solidFill>
                </a:rPr>
                <a:t>&gt;20x</a:t>
              </a:r>
              <a:endParaRPr lang="en-US" sz="6000" b="1">
                <a:solidFill>
                  <a:srgbClr val="FF0000"/>
                </a:solidFill>
              </a:endParaRPr>
            </a:p>
          </p:txBody>
        </p:sp>
      </p:grpSp>
      <p:pic>
        <p:nvPicPr>
          <p:cNvPr id="12" name="Picture 6">
            <a:extLst>
              <a:ext uri="{FF2B5EF4-FFF2-40B4-BE49-F238E27FC236}">
                <a16:creationId xmlns:a16="http://schemas.microsoft.com/office/drawing/2014/main" id="{D258BC9C-0921-7CDF-724C-067E810B6DC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84052" y="5583183"/>
            <a:ext cx="1207948" cy="121838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97697995"/>
      </p:ext>
    </p:extLst>
  </p:cSld>
  <p:clrMapOvr>
    <a:masterClrMapping/>
  </p:clrMapOvr>
  <mc:AlternateContent xmlns:mc="http://schemas.openxmlformats.org/markup-compatibility/2006" xmlns:p14="http://schemas.microsoft.com/office/powerpoint/2010/main">
    <mc:Choice Requires="p14">
      <p:transition spd="slow" p14:dur="2000" advTm="143484"/>
    </mc:Choice>
    <mc:Fallback xmlns="">
      <p:transition spd="slow" advTm="143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20"/>
                                  </p:iterate>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p:cTn id="30" dur="500" fill="hold"/>
                                        <p:tgtEl>
                                          <p:spTgt spid="28"/>
                                        </p:tgtEl>
                                        <p:attrNameLst>
                                          <p:attrName>ppt_w</p:attrName>
                                        </p:attrNameLst>
                                      </p:cBhvr>
                                      <p:tavLst>
                                        <p:tav tm="0">
                                          <p:val>
                                            <p:fltVal val="0"/>
                                          </p:val>
                                        </p:tav>
                                        <p:tav tm="100000">
                                          <p:val>
                                            <p:strVal val="#ppt_w"/>
                                          </p:val>
                                        </p:tav>
                                      </p:tavLst>
                                    </p:anim>
                                    <p:anim calcmode="lin" valueType="num">
                                      <p:cBhvr>
                                        <p:cTn id="31" dur="500" fill="hold"/>
                                        <p:tgtEl>
                                          <p:spTgt spid="28"/>
                                        </p:tgtEl>
                                        <p:attrNameLst>
                                          <p:attrName>ppt_h</p:attrName>
                                        </p:attrNameLst>
                                      </p:cBhvr>
                                      <p:tavLst>
                                        <p:tav tm="0">
                                          <p:val>
                                            <p:fltVal val="0"/>
                                          </p:val>
                                        </p:tav>
                                        <p:tav tm="100000">
                                          <p:val>
                                            <p:strVal val="#ppt_h"/>
                                          </p:val>
                                        </p:tav>
                                      </p:tavLst>
                                    </p:anim>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p:cTn id="37" dur="500" fill="hold"/>
                                        <p:tgtEl>
                                          <p:spTgt spid="42"/>
                                        </p:tgtEl>
                                        <p:attrNameLst>
                                          <p:attrName>ppt_w</p:attrName>
                                        </p:attrNameLst>
                                      </p:cBhvr>
                                      <p:tavLst>
                                        <p:tav tm="0">
                                          <p:val>
                                            <p:fltVal val="0"/>
                                          </p:val>
                                        </p:tav>
                                        <p:tav tm="100000">
                                          <p:val>
                                            <p:strVal val="#ppt_w"/>
                                          </p:val>
                                        </p:tav>
                                      </p:tavLst>
                                    </p:anim>
                                    <p:anim calcmode="lin" valueType="num">
                                      <p:cBhvr>
                                        <p:cTn id="38" dur="500" fill="hold"/>
                                        <p:tgtEl>
                                          <p:spTgt spid="42"/>
                                        </p:tgtEl>
                                        <p:attrNameLst>
                                          <p:attrName>ppt_h</p:attrName>
                                        </p:attrNameLst>
                                      </p:cBhvr>
                                      <p:tavLst>
                                        <p:tav tm="0">
                                          <p:val>
                                            <p:fltVal val="0"/>
                                          </p:val>
                                        </p:tav>
                                        <p:tav tm="100000">
                                          <p:val>
                                            <p:strVal val="#ppt_h"/>
                                          </p:val>
                                        </p:tav>
                                      </p:tavLst>
                                    </p:anim>
                                    <p:animEffect transition="in" filter="fade">
                                      <p:cBhvr>
                                        <p:cTn id="39" dur="5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500"/>
                                        <p:tgtEl>
                                          <p:spTgt spid="4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500" fill="hold"/>
                                        <p:tgtEl>
                                          <p:spTgt spid="35"/>
                                        </p:tgtEl>
                                        <p:attrNameLst>
                                          <p:attrName>ppt_w</p:attrName>
                                        </p:attrNameLst>
                                      </p:cBhvr>
                                      <p:tavLst>
                                        <p:tav tm="0">
                                          <p:val>
                                            <p:fltVal val="0"/>
                                          </p:val>
                                        </p:tav>
                                        <p:tav tm="100000">
                                          <p:val>
                                            <p:strVal val="#ppt_w"/>
                                          </p:val>
                                        </p:tav>
                                      </p:tavLst>
                                    </p:anim>
                                    <p:anim calcmode="lin" valueType="num">
                                      <p:cBhvr>
                                        <p:cTn id="50" dur="500" fill="hold"/>
                                        <p:tgtEl>
                                          <p:spTgt spid="35"/>
                                        </p:tgtEl>
                                        <p:attrNameLst>
                                          <p:attrName>ppt_h</p:attrName>
                                        </p:attrNameLst>
                                      </p:cBhvr>
                                      <p:tavLst>
                                        <p:tav tm="0">
                                          <p:val>
                                            <p:fltVal val="0"/>
                                          </p:val>
                                        </p:tav>
                                        <p:tav tm="100000">
                                          <p:val>
                                            <p:strVal val="#ppt_h"/>
                                          </p:val>
                                        </p:tav>
                                      </p:tavLst>
                                    </p:anim>
                                    <p:animEffect transition="in" filter="fade">
                                      <p:cBhvr>
                                        <p:cTn id="51" dur="5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p:cTn id="61" dur="500" fill="hold"/>
                                        <p:tgtEl>
                                          <p:spTgt spid="38"/>
                                        </p:tgtEl>
                                        <p:attrNameLst>
                                          <p:attrName>ppt_w</p:attrName>
                                        </p:attrNameLst>
                                      </p:cBhvr>
                                      <p:tavLst>
                                        <p:tav tm="0">
                                          <p:val>
                                            <p:fltVal val="0"/>
                                          </p:val>
                                        </p:tav>
                                        <p:tav tm="100000">
                                          <p:val>
                                            <p:strVal val="#ppt_w"/>
                                          </p:val>
                                        </p:tav>
                                      </p:tavLst>
                                    </p:anim>
                                    <p:anim calcmode="lin" valueType="num">
                                      <p:cBhvr>
                                        <p:cTn id="62" dur="500" fill="hold"/>
                                        <p:tgtEl>
                                          <p:spTgt spid="38"/>
                                        </p:tgtEl>
                                        <p:attrNameLst>
                                          <p:attrName>ppt_h</p:attrName>
                                        </p:attrNameLst>
                                      </p:cBhvr>
                                      <p:tavLst>
                                        <p:tav tm="0">
                                          <p:val>
                                            <p:fltVal val="0"/>
                                          </p:val>
                                        </p:tav>
                                        <p:tav tm="100000">
                                          <p:val>
                                            <p:strVal val="#ppt_h"/>
                                          </p:val>
                                        </p:tav>
                                      </p:tavLst>
                                    </p:anim>
                                    <p:animEffect transition="in" filter="fade">
                                      <p:cBhvr>
                                        <p:cTn id="63" dur="500"/>
                                        <p:tgtEl>
                                          <p:spTgt spid="38"/>
                                        </p:tgtEl>
                                      </p:cBhvr>
                                    </p:animEffect>
                                  </p:childTnLst>
                                </p:cTn>
                              </p:par>
                              <p:par>
                                <p:cTn id="64" presetID="53" presetClass="exit" presetSubtype="32" fill="hold" nodeType="withEffect">
                                  <p:stCondLst>
                                    <p:cond delay="0"/>
                                  </p:stCondLst>
                                  <p:childTnLst>
                                    <p:anim calcmode="lin" valueType="num">
                                      <p:cBhvr>
                                        <p:cTn id="65" dur="500"/>
                                        <p:tgtEl>
                                          <p:spTgt spid="35"/>
                                        </p:tgtEl>
                                        <p:attrNameLst>
                                          <p:attrName>ppt_w</p:attrName>
                                        </p:attrNameLst>
                                      </p:cBhvr>
                                      <p:tavLst>
                                        <p:tav tm="0">
                                          <p:val>
                                            <p:strVal val="ppt_w"/>
                                          </p:val>
                                        </p:tav>
                                        <p:tav tm="100000">
                                          <p:val>
                                            <p:fltVal val="0"/>
                                          </p:val>
                                        </p:tav>
                                      </p:tavLst>
                                    </p:anim>
                                    <p:anim calcmode="lin" valueType="num">
                                      <p:cBhvr>
                                        <p:cTn id="66" dur="500"/>
                                        <p:tgtEl>
                                          <p:spTgt spid="35"/>
                                        </p:tgtEl>
                                        <p:attrNameLst>
                                          <p:attrName>ppt_h</p:attrName>
                                        </p:attrNameLst>
                                      </p:cBhvr>
                                      <p:tavLst>
                                        <p:tav tm="0">
                                          <p:val>
                                            <p:strVal val="ppt_h"/>
                                          </p:val>
                                        </p:tav>
                                        <p:tav tm="100000">
                                          <p:val>
                                            <p:fltVal val="0"/>
                                          </p:val>
                                        </p:tav>
                                      </p:tavLst>
                                    </p:anim>
                                    <p:animEffect transition="out" filter="fade">
                                      <p:cBhvr>
                                        <p:cTn id="67" dur="500"/>
                                        <p:tgtEl>
                                          <p:spTgt spid="35"/>
                                        </p:tgtEl>
                                      </p:cBhvr>
                                    </p:animEffect>
                                    <p:set>
                                      <p:cBhvr>
                                        <p:cTn id="68" dur="1" fill="hold">
                                          <p:stCondLst>
                                            <p:cond delay="499"/>
                                          </p:stCondLst>
                                        </p:cTn>
                                        <p:tgtEl>
                                          <p:spTgt spid="35"/>
                                        </p:tgtEl>
                                        <p:attrNameLst>
                                          <p:attrName>style.visibility</p:attrName>
                                        </p:attrNameLst>
                                      </p:cBhvr>
                                      <p:to>
                                        <p:strVal val="hidden"/>
                                      </p:to>
                                    </p:set>
                                  </p:childTnLst>
                                </p:cTn>
                              </p:par>
                              <p:par>
                                <p:cTn id="69" presetID="53" presetClass="exit" presetSubtype="32" fill="hold" grpId="1" nodeType="withEffect">
                                  <p:stCondLst>
                                    <p:cond delay="0"/>
                                  </p:stCondLst>
                                  <p:childTnLst>
                                    <p:anim calcmode="lin" valueType="num">
                                      <p:cBhvr>
                                        <p:cTn id="70" dur="500"/>
                                        <p:tgtEl>
                                          <p:spTgt spid="36"/>
                                        </p:tgtEl>
                                        <p:attrNameLst>
                                          <p:attrName>ppt_w</p:attrName>
                                        </p:attrNameLst>
                                      </p:cBhvr>
                                      <p:tavLst>
                                        <p:tav tm="0">
                                          <p:val>
                                            <p:strVal val="ppt_w"/>
                                          </p:val>
                                        </p:tav>
                                        <p:tav tm="100000">
                                          <p:val>
                                            <p:fltVal val="0"/>
                                          </p:val>
                                        </p:tav>
                                      </p:tavLst>
                                    </p:anim>
                                    <p:anim calcmode="lin" valueType="num">
                                      <p:cBhvr>
                                        <p:cTn id="71" dur="500"/>
                                        <p:tgtEl>
                                          <p:spTgt spid="36"/>
                                        </p:tgtEl>
                                        <p:attrNameLst>
                                          <p:attrName>ppt_h</p:attrName>
                                        </p:attrNameLst>
                                      </p:cBhvr>
                                      <p:tavLst>
                                        <p:tav tm="0">
                                          <p:val>
                                            <p:strVal val="ppt_h"/>
                                          </p:val>
                                        </p:tav>
                                        <p:tav tm="100000">
                                          <p:val>
                                            <p:fltVal val="0"/>
                                          </p:val>
                                        </p:tav>
                                      </p:tavLst>
                                    </p:anim>
                                    <p:animEffect transition="out" filter="fade">
                                      <p:cBhvr>
                                        <p:cTn id="72" dur="500"/>
                                        <p:tgtEl>
                                          <p:spTgt spid="36"/>
                                        </p:tgtEl>
                                      </p:cBhvr>
                                    </p:animEffect>
                                    <p:set>
                                      <p:cBhvr>
                                        <p:cTn id="73" dur="1" fill="hold">
                                          <p:stCondLst>
                                            <p:cond delay="499"/>
                                          </p:stCondLst>
                                        </p:cTn>
                                        <p:tgtEl>
                                          <p:spTgt spid="36"/>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500"/>
                                        <p:tgtEl>
                                          <p:spTgt spid="53"/>
                                        </p:tgtEl>
                                      </p:cBhvr>
                                    </p:animEffect>
                                  </p:childTnLst>
                                </p:cTn>
                              </p:par>
                              <p:par>
                                <p:cTn id="79" presetID="10" presetClass="exit" presetSubtype="0" fill="hold" nodeType="withEffect">
                                  <p:stCondLst>
                                    <p:cond delay="0"/>
                                  </p:stCondLst>
                                  <p:childTnLst>
                                    <p:animEffect transition="out" filter="fade">
                                      <p:cBhvr>
                                        <p:cTn id="80" dur="500"/>
                                        <p:tgtEl>
                                          <p:spTgt spid="38"/>
                                        </p:tgtEl>
                                      </p:cBhvr>
                                    </p:animEffect>
                                    <p:set>
                                      <p:cBhvr>
                                        <p:cTn id="81" dur="1" fill="hold">
                                          <p:stCondLst>
                                            <p:cond delay="499"/>
                                          </p:stCondLst>
                                        </p:cTn>
                                        <p:tgtEl>
                                          <p:spTgt spid="38"/>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7"/>
                                        </p:tgtEl>
                                        <p:attrNameLst>
                                          <p:attrName>style.visibility</p:attrName>
                                        </p:attrNameLst>
                                      </p:cBhvr>
                                      <p:to>
                                        <p:strVal val="visible"/>
                                      </p:to>
                                    </p:set>
                                    <p:animEffect transition="in" filter="fade">
                                      <p:cBhvr>
                                        <p:cTn id="8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6" grpId="0" animBg="1"/>
      <p:bldP spid="3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7646CC1-77A8-8471-688D-123C96DC159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016DE9D-D66D-13F0-567A-5A671464409B}"/>
              </a:ext>
            </a:extLst>
          </p:cNvPr>
          <p:cNvSpPr>
            <a:spLocks noGrp="1"/>
          </p:cNvSpPr>
          <p:nvPr>
            <p:ph type="sldNum" sz="quarter" idx="12"/>
          </p:nvPr>
        </p:nvSpPr>
        <p:spPr/>
        <p:txBody>
          <a:bodyPr/>
          <a:lstStyle/>
          <a:p>
            <a:fld id="{A49DFD55-3C28-40EF-9E31-A92D2E4017FF}" type="slidenum">
              <a:rPr lang="en-US" smtClean="0"/>
              <a:pPr/>
              <a:t>18</a:t>
            </a:fld>
            <a:endParaRPr lang="en-US"/>
          </a:p>
        </p:txBody>
      </p:sp>
      <p:sp>
        <p:nvSpPr>
          <p:cNvPr id="6" name="TextBox 5">
            <a:extLst>
              <a:ext uri="{FF2B5EF4-FFF2-40B4-BE49-F238E27FC236}">
                <a16:creationId xmlns:a16="http://schemas.microsoft.com/office/drawing/2014/main" id="{D37589FA-5157-70A3-494C-44B54881830E}"/>
              </a:ext>
            </a:extLst>
          </p:cNvPr>
          <p:cNvSpPr txBox="1"/>
          <p:nvPr/>
        </p:nvSpPr>
        <p:spPr>
          <a:xfrm>
            <a:off x="200803" y="147477"/>
            <a:ext cx="6732432" cy="523220"/>
          </a:xfrm>
          <a:prstGeom prst="rect">
            <a:avLst/>
          </a:prstGeom>
          <a:noFill/>
        </p:spPr>
        <p:txBody>
          <a:bodyPr wrap="square" rtlCol="0">
            <a:spAutoFit/>
          </a:bodyPr>
          <a:lstStyle/>
          <a:p>
            <a:r>
              <a:rPr lang="en-AU" sz="2800" dirty="0">
                <a:solidFill>
                  <a:schemeClr val="bg1"/>
                </a:solidFill>
                <a:latin typeface="+mj-lt"/>
              </a:rPr>
              <a:t>ALGORITHM COMPLEXITY REDUCTION</a:t>
            </a:r>
            <a:endParaRPr lang="en-US" sz="2800" dirty="0">
              <a:solidFill>
                <a:schemeClr val="bg1"/>
              </a:solidFill>
              <a:latin typeface="+mj-lt"/>
            </a:endParaRPr>
          </a:p>
        </p:txBody>
      </p:sp>
      <p:pic>
        <p:nvPicPr>
          <p:cNvPr id="7" name="Picture 6">
            <a:extLst>
              <a:ext uri="{FF2B5EF4-FFF2-40B4-BE49-F238E27FC236}">
                <a16:creationId xmlns:a16="http://schemas.microsoft.com/office/drawing/2014/main" id="{D1D3E8B2-C0C4-7A43-731B-E1C6F9B55423}"/>
              </a:ext>
            </a:extLst>
          </p:cNvPr>
          <p:cNvPicPr>
            <a:picLocks noChangeAspect="1"/>
          </p:cNvPicPr>
          <p:nvPr/>
        </p:nvPicPr>
        <p:blipFill>
          <a:blip r:embed="rId4"/>
          <a:stretch>
            <a:fillRect/>
          </a:stretch>
        </p:blipFill>
        <p:spPr>
          <a:xfrm>
            <a:off x="1852272" y="846961"/>
            <a:ext cx="8487455" cy="5815908"/>
          </a:xfrm>
          <a:prstGeom prst="rect">
            <a:avLst/>
          </a:prstGeom>
        </p:spPr>
      </p:pic>
      <p:pic>
        <p:nvPicPr>
          <p:cNvPr id="11" name="Picture 10">
            <a:extLst>
              <a:ext uri="{FF2B5EF4-FFF2-40B4-BE49-F238E27FC236}">
                <a16:creationId xmlns:a16="http://schemas.microsoft.com/office/drawing/2014/main" id="{59902B58-E4AF-C949-437A-32A2D9A94C83}"/>
              </a:ext>
            </a:extLst>
          </p:cNvPr>
          <p:cNvPicPr>
            <a:picLocks noChangeAspect="1"/>
          </p:cNvPicPr>
          <p:nvPr/>
        </p:nvPicPr>
        <p:blipFill>
          <a:blip r:embed="rId5"/>
          <a:stretch>
            <a:fillRect/>
          </a:stretch>
        </p:blipFill>
        <p:spPr>
          <a:xfrm>
            <a:off x="2326597" y="883474"/>
            <a:ext cx="7340223" cy="5779395"/>
          </a:xfrm>
          <a:prstGeom prst="rect">
            <a:avLst/>
          </a:prstGeom>
        </p:spPr>
      </p:pic>
      <p:sp>
        <p:nvSpPr>
          <p:cNvPr id="14" name="TextBox 13">
            <a:extLst>
              <a:ext uri="{FF2B5EF4-FFF2-40B4-BE49-F238E27FC236}">
                <a16:creationId xmlns:a16="http://schemas.microsoft.com/office/drawing/2014/main" id="{89CA759C-6D9F-86DC-AC45-60F09353D93C}"/>
              </a:ext>
            </a:extLst>
          </p:cNvPr>
          <p:cNvSpPr txBox="1"/>
          <p:nvPr/>
        </p:nvSpPr>
        <p:spPr>
          <a:xfrm>
            <a:off x="4038601" y="2042932"/>
            <a:ext cx="4804458" cy="2862322"/>
          </a:xfrm>
          <a:prstGeom prst="rect">
            <a:avLst/>
          </a:prstGeom>
          <a:noFill/>
        </p:spPr>
        <p:txBody>
          <a:bodyPr wrap="square" rtlCol="0">
            <a:spAutoFit/>
          </a:bodyPr>
          <a:lstStyle/>
          <a:p>
            <a:r>
              <a:rPr lang="en-AU" sz="3600">
                <a:solidFill>
                  <a:schemeClr val="bg1"/>
                </a:solidFill>
              </a:rPr>
              <a:t>OPTION 1:</a:t>
            </a:r>
            <a:r>
              <a:rPr lang="en-AU" sz="3600" b="1">
                <a:solidFill>
                  <a:schemeClr val="bg1"/>
                </a:solidFill>
              </a:rPr>
              <a:t> </a:t>
            </a:r>
            <a:r>
              <a:rPr lang="en-AU" sz="3600" b="1">
                <a:solidFill>
                  <a:srgbClr val="569009"/>
                </a:solidFill>
              </a:rPr>
              <a:t>200ms</a:t>
            </a:r>
          </a:p>
          <a:p>
            <a:endParaRPr lang="en-AU" sz="3600" b="1">
              <a:solidFill>
                <a:schemeClr val="bg1"/>
              </a:solidFill>
            </a:endParaRPr>
          </a:p>
          <a:p>
            <a:r>
              <a:rPr lang="en-AU" sz="3600">
                <a:solidFill>
                  <a:schemeClr val="bg1"/>
                </a:solidFill>
              </a:rPr>
              <a:t>OPTION 2: </a:t>
            </a:r>
            <a:r>
              <a:rPr lang="en-AU" sz="3600" b="1">
                <a:solidFill>
                  <a:srgbClr val="569009"/>
                </a:solidFill>
              </a:rPr>
              <a:t>500ms</a:t>
            </a:r>
          </a:p>
          <a:p>
            <a:endParaRPr lang="en-AU" sz="3600" b="1">
              <a:solidFill>
                <a:schemeClr val="bg1"/>
              </a:solidFill>
            </a:endParaRPr>
          </a:p>
          <a:p>
            <a:r>
              <a:rPr lang="en-AU" sz="3600">
                <a:solidFill>
                  <a:schemeClr val="bg1"/>
                </a:solidFill>
              </a:rPr>
              <a:t>OPTION 3: </a:t>
            </a:r>
            <a:r>
              <a:rPr lang="en-AU" sz="3600" b="1">
                <a:solidFill>
                  <a:srgbClr val="569009"/>
                </a:solidFill>
              </a:rPr>
              <a:t>1 second</a:t>
            </a:r>
            <a:endParaRPr lang="en-US" sz="3600" b="1">
              <a:solidFill>
                <a:srgbClr val="569009"/>
              </a:solidFill>
            </a:endParaRPr>
          </a:p>
        </p:txBody>
      </p:sp>
      <p:grpSp>
        <p:nvGrpSpPr>
          <p:cNvPr id="22" name="Group 21">
            <a:extLst>
              <a:ext uri="{FF2B5EF4-FFF2-40B4-BE49-F238E27FC236}">
                <a16:creationId xmlns:a16="http://schemas.microsoft.com/office/drawing/2014/main" id="{C798B792-55CA-D6A1-E3F9-9137C2ACCC66}"/>
              </a:ext>
            </a:extLst>
          </p:cNvPr>
          <p:cNvGrpSpPr/>
          <p:nvPr/>
        </p:nvGrpSpPr>
        <p:grpSpPr>
          <a:xfrm>
            <a:off x="5023413" y="1244277"/>
            <a:ext cx="5360801" cy="1024361"/>
            <a:chOff x="5023413" y="1244277"/>
            <a:chExt cx="5360801" cy="1024361"/>
          </a:xfrm>
        </p:grpSpPr>
        <p:sp>
          <p:nvSpPr>
            <p:cNvPr id="18" name="TextBox 17">
              <a:extLst>
                <a:ext uri="{FF2B5EF4-FFF2-40B4-BE49-F238E27FC236}">
                  <a16:creationId xmlns:a16="http://schemas.microsoft.com/office/drawing/2014/main" id="{3CEC5DBA-B538-E472-CE26-E1FDF21C811B}"/>
                </a:ext>
              </a:extLst>
            </p:cNvPr>
            <p:cNvSpPr txBox="1"/>
            <p:nvPr/>
          </p:nvSpPr>
          <p:spPr>
            <a:xfrm>
              <a:off x="6339068" y="1244277"/>
              <a:ext cx="4045146" cy="461665"/>
            </a:xfrm>
            <a:prstGeom prst="rect">
              <a:avLst/>
            </a:prstGeom>
            <a:noFill/>
            <a:ln w="19050">
              <a:solidFill>
                <a:srgbClr val="FF0000"/>
              </a:solidFill>
            </a:ln>
          </p:spPr>
          <p:txBody>
            <a:bodyPr wrap="square" rtlCol="0">
              <a:spAutoFit/>
            </a:bodyPr>
            <a:lstStyle/>
            <a:p>
              <a:r>
                <a:rPr lang="en-AU" sz="2400" b="1" err="1">
                  <a:solidFill>
                    <a:srgbClr val="FF0000"/>
                  </a:solidFill>
                  <a:latin typeface="Courier New" panose="02070309020205020404" pitchFamily="49" charset="0"/>
                  <a:cs typeface="Courier New" panose="02070309020205020404" pitchFamily="49" charset="0"/>
                </a:rPr>
                <a:t>Weapon.GetStickers</a:t>
              </a:r>
              <a:r>
                <a:rPr lang="en-AU" sz="2400" b="1">
                  <a:solidFill>
                    <a:srgbClr val="FF0000"/>
                  </a:solidFill>
                  <a:latin typeface="Courier New" panose="02070309020205020404" pitchFamily="49" charset="0"/>
                  <a:cs typeface="Courier New" panose="02070309020205020404" pitchFamily="49" charset="0"/>
                </a:rPr>
                <a:t>()</a:t>
              </a:r>
              <a:endParaRPr lang="en-US" sz="2400" b="1">
                <a:solidFill>
                  <a:srgbClr val="FF0000"/>
                </a:solidFill>
                <a:latin typeface="Courier New" panose="02070309020205020404" pitchFamily="49" charset="0"/>
                <a:cs typeface="Courier New" panose="02070309020205020404" pitchFamily="49" charset="0"/>
              </a:endParaRPr>
            </a:p>
          </p:txBody>
        </p:sp>
        <p:cxnSp>
          <p:nvCxnSpPr>
            <p:cNvPr id="20" name="Straight Arrow Connector 19">
              <a:extLst>
                <a:ext uri="{FF2B5EF4-FFF2-40B4-BE49-F238E27FC236}">
                  <a16:creationId xmlns:a16="http://schemas.microsoft.com/office/drawing/2014/main" id="{EB79CAC7-D852-311B-F1D7-78A0F80C4503}"/>
                </a:ext>
              </a:extLst>
            </p:cNvPr>
            <p:cNvCxnSpPr>
              <a:cxnSpLocks/>
            </p:cNvCxnSpPr>
            <p:nvPr/>
          </p:nvCxnSpPr>
          <p:spPr>
            <a:xfrm flipH="1">
              <a:off x="5023413" y="1618827"/>
              <a:ext cx="1241920" cy="64981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B2027ABF-3A2F-FE88-5420-6B72E21C0859}"/>
              </a:ext>
            </a:extLst>
          </p:cNvPr>
          <p:cNvSpPr txBox="1"/>
          <p:nvPr/>
        </p:nvSpPr>
        <p:spPr>
          <a:xfrm>
            <a:off x="8169174" y="3309519"/>
            <a:ext cx="3835598" cy="461665"/>
          </a:xfrm>
          <a:prstGeom prst="rect">
            <a:avLst/>
          </a:prstGeom>
          <a:noFill/>
          <a:ln w="19050">
            <a:solidFill>
              <a:srgbClr val="FF0000"/>
            </a:solidFill>
          </a:ln>
        </p:spPr>
        <p:txBody>
          <a:bodyPr wrap="square" rtlCol="0">
            <a:spAutoFit/>
          </a:bodyPr>
          <a:lstStyle/>
          <a:p>
            <a:r>
              <a:rPr lang="en-AU" sz="2400" b="1" err="1">
                <a:solidFill>
                  <a:srgbClr val="FF0000"/>
                </a:solidFill>
                <a:latin typeface="Courier New" panose="02070309020205020404" pitchFamily="49" charset="0"/>
                <a:cs typeface="Courier New" panose="02070309020205020404" pitchFamily="49" charset="0"/>
              </a:rPr>
              <a:t>Weapon.GetStickers</a:t>
            </a:r>
            <a:r>
              <a:rPr lang="en-AU" sz="2400" b="1">
                <a:solidFill>
                  <a:srgbClr val="FF0000"/>
                </a:solidFill>
                <a:latin typeface="Courier New" panose="02070309020205020404" pitchFamily="49" charset="0"/>
                <a:cs typeface="Courier New" panose="02070309020205020404" pitchFamily="49" charset="0"/>
              </a:rPr>
              <a:t>()</a:t>
            </a:r>
            <a:endParaRPr lang="en-US" sz="2400" b="1">
              <a:solidFill>
                <a:srgbClr val="FF0000"/>
              </a:solidFill>
              <a:latin typeface="Courier New" panose="02070309020205020404" pitchFamily="49" charset="0"/>
              <a:cs typeface="Courier New" panose="02070309020205020404" pitchFamily="49" charset="0"/>
            </a:endParaRPr>
          </a:p>
        </p:txBody>
      </p:sp>
      <p:cxnSp>
        <p:nvCxnSpPr>
          <p:cNvPr id="24" name="Straight Arrow Connector 23">
            <a:extLst>
              <a:ext uri="{FF2B5EF4-FFF2-40B4-BE49-F238E27FC236}">
                <a16:creationId xmlns:a16="http://schemas.microsoft.com/office/drawing/2014/main" id="{7F39EF6E-D148-8D65-2B2B-D5D6AB62632C}"/>
              </a:ext>
            </a:extLst>
          </p:cNvPr>
          <p:cNvCxnSpPr>
            <a:cxnSpLocks/>
          </p:cNvCxnSpPr>
          <p:nvPr/>
        </p:nvCxnSpPr>
        <p:spPr>
          <a:xfrm flipH="1" flipV="1">
            <a:off x="7715413" y="2553482"/>
            <a:ext cx="527734" cy="7282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5449856-4751-3890-3DCC-51C26E3B4B5B}"/>
              </a:ext>
            </a:extLst>
          </p:cNvPr>
          <p:cNvCxnSpPr>
            <a:cxnSpLocks/>
          </p:cNvCxnSpPr>
          <p:nvPr/>
        </p:nvCxnSpPr>
        <p:spPr>
          <a:xfrm flipV="1">
            <a:off x="275129" y="5510676"/>
            <a:ext cx="1747880" cy="106814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8E1A780-DB10-1C98-91DD-317C94AD00AA}"/>
              </a:ext>
            </a:extLst>
          </p:cNvPr>
          <p:cNvCxnSpPr>
            <a:cxnSpLocks/>
          </p:cNvCxnSpPr>
          <p:nvPr/>
        </p:nvCxnSpPr>
        <p:spPr>
          <a:xfrm>
            <a:off x="347958" y="3811349"/>
            <a:ext cx="1675051" cy="128663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60929E2-41A7-C7D1-1E60-F8727479FC99}"/>
              </a:ext>
            </a:extLst>
          </p:cNvPr>
          <p:cNvSpPr txBox="1"/>
          <p:nvPr/>
        </p:nvSpPr>
        <p:spPr>
          <a:xfrm>
            <a:off x="2654300" y="2882900"/>
            <a:ext cx="6794500" cy="1015663"/>
          </a:xfrm>
          <a:prstGeom prst="rect">
            <a:avLst/>
          </a:prstGeom>
          <a:noFill/>
        </p:spPr>
        <p:txBody>
          <a:bodyPr wrap="square" rtlCol="0">
            <a:spAutoFit/>
          </a:bodyPr>
          <a:lstStyle/>
          <a:p>
            <a:pPr algn="ctr"/>
            <a:r>
              <a:rPr lang="en-AU" sz="6000" b="1">
                <a:solidFill>
                  <a:srgbClr val="FF0000"/>
                </a:solidFill>
              </a:rPr>
              <a:t>20 SECONDS</a:t>
            </a:r>
            <a:endParaRPr lang="en-US" sz="6000" b="1">
              <a:solidFill>
                <a:srgbClr val="FF0000"/>
              </a:solidFill>
            </a:endParaRPr>
          </a:p>
        </p:txBody>
      </p:sp>
      <p:grpSp>
        <p:nvGrpSpPr>
          <p:cNvPr id="12" name="Group 11">
            <a:extLst>
              <a:ext uri="{FF2B5EF4-FFF2-40B4-BE49-F238E27FC236}">
                <a16:creationId xmlns:a16="http://schemas.microsoft.com/office/drawing/2014/main" id="{204D9353-2EDA-5D54-5E1B-877584DC28AB}"/>
              </a:ext>
            </a:extLst>
          </p:cNvPr>
          <p:cNvGrpSpPr/>
          <p:nvPr/>
        </p:nvGrpSpPr>
        <p:grpSpPr>
          <a:xfrm>
            <a:off x="275129" y="2632841"/>
            <a:ext cx="11772053" cy="1545675"/>
            <a:chOff x="275129" y="2632841"/>
            <a:chExt cx="11772053" cy="1545675"/>
          </a:xfrm>
        </p:grpSpPr>
        <p:pic>
          <p:nvPicPr>
            <p:cNvPr id="9" name="Picture 8">
              <a:extLst>
                <a:ext uri="{FF2B5EF4-FFF2-40B4-BE49-F238E27FC236}">
                  <a16:creationId xmlns:a16="http://schemas.microsoft.com/office/drawing/2014/main" id="{5F3D6B76-A503-F98A-F1BC-2890453B0438}"/>
                </a:ext>
              </a:extLst>
            </p:cNvPr>
            <p:cNvPicPr>
              <a:picLocks noChangeAspect="1"/>
            </p:cNvPicPr>
            <p:nvPr/>
          </p:nvPicPr>
          <p:blipFill>
            <a:blip r:embed="rId6"/>
            <a:stretch>
              <a:fillRect/>
            </a:stretch>
          </p:blipFill>
          <p:spPr>
            <a:xfrm>
              <a:off x="275129" y="2632841"/>
              <a:ext cx="11772053" cy="967901"/>
            </a:xfrm>
            <a:prstGeom prst="rect">
              <a:avLst/>
            </a:prstGeom>
          </p:spPr>
        </p:pic>
        <p:sp>
          <p:nvSpPr>
            <p:cNvPr id="10" name="TextBox 9">
              <a:extLst>
                <a:ext uri="{FF2B5EF4-FFF2-40B4-BE49-F238E27FC236}">
                  <a16:creationId xmlns:a16="http://schemas.microsoft.com/office/drawing/2014/main" id="{71CECE10-8322-E819-E75A-11118048CA5C}"/>
                </a:ext>
              </a:extLst>
            </p:cNvPr>
            <p:cNvSpPr txBox="1"/>
            <p:nvPr/>
          </p:nvSpPr>
          <p:spPr>
            <a:xfrm>
              <a:off x="3024528" y="3655296"/>
              <a:ext cx="5515187" cy="523220"/>
            </a:xfrm>
            <a:prstGeom prst="rect">
              <a:avLst/>
            </a:prstGeom>
            <a:noFill/>
          </p:spPr>
          <p:txBody>
            <a:bodyPr wrap="square" rtlCol="0">
              <a:spAutoFit/>
            </a:bodyPr>
            <a:lstStyle/>
            <a:p>
              <a:pPr algn="ctr"/>
              <a:r>
                <a:rPr lang="en-AU" sz="2800" b="1">
                  <a:solidFill>
                    <a:srgbClr val="FF0000"/>
                  </a:solidFill>
                </a:rPr>
                <a:t>2 million iterations</a:t>
              </a:r>
            </a:p>
          </p:txBody>
        </p:sp>
      </p:grpSp>
      <p:sp>
        <p:nvSpPr>
          <p:cNvPr id="30" name="TextBox 29">
            <a:extLst>
              <a:ext uri="{FF2B5EF4-FFF2-40B4-BE49-F238E27FC236}">
                <a16:creationId xmlns:a16="http://schemas.microsoft.com/office/drawing/2014/main" id="{22BED430-EECC-A072-8138-A92368200058}"/>
              </a:ext>
            </a:extLst>
          </p:cNvPr>
          <p:cNvSpPr txBox="1"/>
          <p:nvPr/>
        </p:nvSpPr>
        <p:spPr>
          <a:xfrm>
            <a:off x="1355147" y="1765933"/>
            <a:ext cx="9820372" cy="3416320"/>
          </a:xfrm>
          <a:prstGeom prst="rect">
            <a:avLst/>
          </a:prstGeom>
          <a:noFill/>
        </p:spPr>
        <p:txBody>
          <a:bodyPr wrap="square" rtlCol="0">
            <a:spAutoFit/>
          </a:bodyPr>
          <a:lstStyle/>
          <a:p>
            <a:pPr algn="ctr"/>
            <a:r>
              <a:rPr lang="en-AU" sz="3600" b="1" dirty="0">
                <a:solidFill>
                  <a:schemeClr val="bg1"/>
                </a:solidFill>
              </a:rPr>
              <a:t>2 million iterations (20s)</a:t>
            </a:r>
          </a:p>
          <a:p>
            <a:pPr algn="ctr"/>
            <a:r>
              <a:rPr lang="en-AU" sz="3600" b="1" dirty="0">
                <a:solidFill>
                  <a:schemeClr val="bg1"/>
                </a:solidFill>
              </a:rPr>
              <a:t>SQRT( 2,000,000 ) = ~1414</a:t>
            </a:r>
          </a:p>
          <a:p>
            <a:pPr algn="ctr"/>
            <a:endParaRPr lang="en-AU" sz="3600" b="1" dirty="0">
              <a:solidFill>
                <a:schemeClr val="bg1"/>
              </a:solidFill>
            </a:endParaRPr>
          </a:p>
          <a:p>
            <a:pPr algn="ctr"/>
            <a:endParaRPr lang="en-AU" sz="3600" b="1" dirty="0">
              <a:solidFill>
                <a:schemeClr val="bg1"/>
              </a:solidFill>
            </a:endParaRPr>
          </a:p>
          <a:p>
            <a:pPr algn="ctr"/>
            <a:r>
              <a:rPr lang="en-AU" sz="3600" b="1" dirty="0">
                <a:solidFill>
                  <a:schemeClr val="bg1">
                    <a:lumMod val="75000"/>
                  </a:schemeClr>
                </a:solidFill>
              </a:rPr>
              <a:t>2000 stickers = 4 million iterations (28s)</a:t>
            </a:r>
          </a:p>
          <a:p>
            <a:pPr algn="ctr"/>
            <a:r>
              <a:rPr lang="en-AU" sz="3600" b="1" dirty="0">
                <a:solidFill>
                  <a:schemeClr val="bg1">
                    <a:lumMod val="75000"/>
                  </a:schemeClr>
                </a:solidFill>
              </a:rPr>
              <a:t>3000 stickers = 9 million iterations (63s)</a:t>
            </a:r>
            <a:endParaRPr lang="en-US" sz="3600" b="1" dirty="0">
              <a:solidFill>
                <a:schemeClr val="bg1">
                  <a:lumMod val="75000"/>
                </a:schemeClr>
              </a:solidFill>
            </a:endParaRPr>
          </a:p>
        </p:txBody>
      </p:sp>
      <p:pic>
        <p:nvPicPr>
          <p:cNvPr id="4" name="Picture 3">
            <a:extLst>
              <a:ext uri="{FF2B5EF4-FFF2-40B4-BE49-F238E27FC236}">
                <a16:creationId xmlns:a16="http://schemas.microsoft.com/office/drawing/2014/main" id="{7C03089B-8513-32D8-C63F-C00D92EA3FFA}"/>
              </a:ext>
            </a:extLst>
          </p:cNvPr>
          <p:cNvPicPr>
            <a:picLocks noChangeAspect="1"/>
          </p:cNvPicPr>
          <p:nvPr/>
        </p:nvPicPr>
        <p:blipFill>
          <a:blip r:embed="rId6"/>
          <a:stretch>
            <a:fillRect/>
          </a:stretch>
        </p:blipFill>
        <p:spPr>
          <a:xfrm>
            <a:off x="187227" y="3119381"/>
            <a:ext cx="11684000" cy="960661"/>
          </a:xfrm>
          <a:prstGeom prst="rect">
            <a:avLst/>
          </a:prstGeom>
        </p:spPr>
      </p:pic>
      <p:pic>
        <p:nvPicPr>
          <p:cNvPr id="3" name="Picture 6">
            <a:extLst>
              <a:ext uri="{FF2B5EF4-FFF2-40B4-BE49-F238E27FC236}">
                <a16:creationId xmlns:a16="http://schemas.microsoft.com/office/drawing/2014/main" id="{2AA71FB0-3435-CB45-97F9-120643B0B8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84052" y="5583183"/>
            <a:ext cx="1207948" cy="121838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48709870"/>
      </p:ext>
    </p:extLst>
  </p:cSld>
  <p:clrMapOvr>
    <a:masterClrMapping/>
  </p:clrMapOvr>
  <mc:AlternateContent xmlns:mc="http://schemas.openxmlformats.org/markup-compatibility/2006" xmlns:p14="http://schemas.microsoft.com/office/powerpoint/2010/main">
    <mc:Choice Requires="p14">
      <p:transition spd="slow" p14:dur="2000" advTm="3502"/>
    </mc:Choice>
    <mc:Fallback xmlns="">
      <p:transition spd="slow" advTm="3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2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nodeType="clickEffect">
                                  <p:stCondLst>
                                    <p:cond delay="0"/>
                                  </p:stCondLst>
                                  <p:childTnLst>
                                    <p:anim calcmode="lin" valueType="num">
                                      <p:cBhvr>
                                        <p:cTn id="17" dur="500"/>
                                        <p:tgtEl>
                                          <p:spTgt spid="12"/>
                                        </p:tgtEl>
                                        <p:attrNameLst>
                                          <p:attrName>ppt_w</p:attrName>
                                        </p:attrNameLst>
                                      </p:cBhvr>
                                      <p:tavLst>
                                        <p:tav tm="0">
                                          <p:val>
                                            <p:strVal val="ppt_w"/>
                                          </p:val>
                                        </p:tav>
                                        <p:tav tm="100000">
                                          <p:val>
                                            <p:fltVal val="0"/>
                                          </p:val>
                                        </p:tav>
                                      </p:tavLst>
                                    </p:anim>
                                    <p:anim calcmode="lin" valueType="num">
                                      <p:cBhvr>
                                        <p:cTn id="18" dur="500"/>
                                        <p:tgtEl>
                                          <p:spTgt spid="12"/>
                                        </p:tgtEl>
                                        <p:attrNameLst>
                                          <p:attrName>ppt_h</p:attrName>
                                        </p:attrNameLst>
                                      </p:cBhvr>
                                      <p:tavLst>
                                        <p:tav tm="0">
                                          <p:val>
                                            <p:strVal val="ppt_h"/>
                                          </p:val>
                                        </p:tav>
                                        <p:tav tm="100000">
                                          <p:val>
                                            <p:fltVal val="0"/>
                                          </p:val>
                                        </p:tav>
                                      </p:tavLst>
                                    </p:anim>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type="lt">
                                    <p:tmAbs val="20"/>
                                  </p:iterate>
                                  <p:childTnLst>
                                    <p:set>
                                      <p:cBhvr>
                                        <p:cTn id="2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type="lt">
                                    <p:tmAbs val="20"/>
                                  </p:iterate>
                                  <p:childTnLst>
                                    <p:set>
                                      <p:cBhvr>
                                        <p:cTn id="28"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type="lt">
                                    <p:tmAbs val="20"/>
                                  </p:iterate>
                                  <p:childTnLst>
                                    <p:set>
                                      <p:cBhvr>
                                        <p:cTn id="3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iterate type="lt">
                                    <p:tmPct val="0"/>
                                  </p:iterate>
                                  <p:childTnLst>
                                    <p:animEffect transition="out" filter="fade">
                                      <p:cBhvr>
                                        <p:cTn id="36" dur="500"/>
                                        <p:tgtEl>
                                          <p:spTgt spid="14">
                                            <p:txEl>
                                              <p:pRg st="0" end="0"/>
                                            </p:txEl>
                                          </p:spTgt>
                                        </p:tgtEl>
                                      </p:cBhvr>
                                    </p:animEffect>
                                    <p:set>
                                      <p:cBhvr>
                                        <p:cTn id="37" dur="1" fill="hold">
                                          <p:stCondLst>
                                            <p:cond delay="499"/>
                                          </p:stCondLst>
                                        </p:cTn>
                                        <p:tgtEl>
                                          <p:spTgt spid="14">
                                            <p:txEl>
                                              <p:pRg st="0" end="0"/>
                                            </p:txEl>
                                          </p:spTgt>
                                        </p:tgtEl>
                                        <p:attrNameLst>
                                          <p:attrName>style.visibility</p:attrName>
                                        </p:attrNameLst>
                                      </p:cBhvr>
                                      <p:to>
                                        <p:strVal val="hidden"/>
                                      </p:to>
                                    </p:set>
                                  </p:childTnLst>
                                </p:cTn>
                              </p:par>
                              <p:par>
                                <p:cTn id="38" presetID="10" presetClass="exit" presetSubtype="0" fill="hold" grpId="1" nodeType="withEffect">
                                  <p:stCondLst>
                                    <p:cond delay="0"/>
                                  </p:stCondLst>
                                  <p:iterate type="lt">
                                    <p:tmPct val="0"/>
                                  </p:iterate>
                                  <p:childTnLst>
                                    <p:animEffect transition="out" filter="fade">
                                      <p:cBhvr>
                                        <p:cTn id="39" dur="500"/>
                                        <p:tgtEl>
                                          <p:spTgt spid="14">
                                            <p:txEl>
                                              <p:pRg st="2" end="2"/>
                                            </p:txEl>
                                          </p:spTgt>
                                        </p:tgtEl>
                                      </p:cBhvr>
                                    </p:animEffect>
                                    <p:set>
                                      <p:cBhvr>
                                        <p:cTn id="40" dur="1" fill="hold">
                                          <p:stCondLst>
                                            <p:cond delay="499"/>
                                          </p:stCondLst>
                                        </p:cTn>
                                        <p:tgtEl>
                                          <p:spTgt spid="14">
                                            <p:txEl>
                                              <p:pRg st="2" end="2"/>
                                            </p:txEl>
                                          </p:spTgt>
                                        </p:tgtEl>
                                        <p:attrNameLst>
                                          <p:attrName>style.visibility</p:attrName>
                                        </p:attrNameLst>
                                      </p:cBhvr>
                                      <p:to>
                                        <p:strVal val="hidden"/>
                                      </p:to>
                                    </p:set>
                                  </p:childTnLst>
                                </p:cTn>
                              </p:par>
                              <p:par>
                                <p:cTn id="41" presetID="10" presetClass="exit" presetSubtype="0" fill="hold" grpId="1" nodeType="withEffect">
                                  <p:stCondLst>
                                    <p:cond delay="0"/>
                                  </p:stCondLst>
                                  <p:iterate type="lt">
                                    <p:tmPct val="0"/>
                                  </p:iterate>
                                  <p:childTnLst>
                                    <p:animEffect transition="out" filter="fade">
                                      <p:cBhvr>
                                        <p:cTn id="42" dur="500"/>
                                        <p:tgtEl>
                                          <p:spTgt spid="14">
                                            <p:txEl>
                                              <p:pRg st="4" end="4"/>
                                            </p:txEl>
                                          </p:spTgt>
                                        </p:tgtEl>
                                      </p:cBhvr>
                                    </p:animEffect>
                                    <p:set>
                                      <p:cBhvr>
                                        <p:cTn id="43" dur="1" fill="hold">
                                          <p:stCondLst>
                                            <p:cond delay="499"/>
                                          </p:stCondLst>
                                        </p:cTn>
                                        <p:tgtEl>
                                          <p:spTgt spid="14">
                                            <p:txEl>
                                              <p:pRg st="4" end="4"/>
                                            </p:txEl>
                                          </p:spTgt>
                                        </p:tgtEl>
                                        <p:attrNameLst>
                                          <p:attrName>style.visibility</p:attrName>
                                        </p:attrNameLst>
                                      </p:cBhvr>
                                      <p:to>
                                        <p:strVal val="hidden"/>
                                      </p:to>
                                    </p:set>
                                  </p:childTnLst>
                                </p:cTn>
                              </p:par>
                              <p:par>
                                <p:cTn id="44" presetID="53" presetClass="entr" presetSubtype="16"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fltVal val="0"/>
                                          </p:val>
                                        </p:tav>
                                        <p:tav tm="100000">
                                          <p:val>
                                            <p:strVal val="#ppt_w"/>
                                          </p:val>
                                        </p:tav>
                                      </p:tavLst>
                                    </p:anim>
                                    <p:anim calcmode="lin" valueType="num">
                                      <p:cBhvr>
                                        <p:cTn id="47" dur="500" fill="hold"/>
                                        <p:tgtEl>
                                          <p:spTgt spid="2"/>
                                        </p:tgtEl>
                                        <p:attrNameLst>
                                          <p:attrName>ppt_h</p:attrName>
                                        </p:attrNameLst>
                                      </p:cBhvr>
                                      <p:tavLst>
                                        <p:tav tm="0">
                                          <p:val>
                                            <p:fltVal val="0"/>
                                          </p:val>
                                        </p:tav>
                                        <p:tav tm="100000">
                                          <p:val>
                                            <p:strVal val="#ppt_h"/>
                                          </p:val>
                                        </p:tav>
                                      </p:tavLst>
                                    </p:anim>
                                    <p:animEffect transition="in" filter="fade">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500" fill="hold"/>
                                        <p:tgtEl>
                                          <p:spTgt spid="11"/>
                                        </p:tgtEl>
                                        <p:attrNameLst>
                                          <p:attrName>ppt_w</p:attrName>
                                        </p:attrNameLst>
                                      </p:cBhvr>
                                      <p:tavLst>
                                        <p:tav tm="0">
                                          <p:val>
                                            <p:fltVal val="0"/>
                                          </p:val>
                                        </p:tav>
                                        <p:tav tm="100000">
                                          <p:val>
                                            <p:strVal val="#ppt_w"/>
                                          </p:val>
                                        </p:tav>
                                      </p:tavLst>
                                    </p:anim>
                                    <p:anim calcmode="lin" valueType="num">
                                      <p:cBhvr>
                                        <p:cTn id="54" dur="500" fill="hold"/>
                                        <p:tgtEl>
                                          <p:spTgt spid="11"/>
                                        </p:tgtEl>
                                        <p:attrNameLst>
                                          <p:attrName>ppt_h</p:attrName>
                                        </p:attrNameLst>
                                      </p:cBhvr>
                                      <p:tavLst>
                                        <p:tav tm="0">
                                          <p:val>
                                            <p:fltVal val="0"/>
                                          </p:val>
                                        </p:tav>
                                        <p:tav tm="100000">
                                          <p:val>
                                            <p:strVal val="#ppt_h"/>
                                          </p:val>
                                        </p:tav>
                                      </p:tavLst>
                                    </p:anim>
                                    <p:animEffect transition="in" filter="fade">
                                      <p:cBhvr>
                                        <p:cTn id="55" dur="500"/>
                                        <p:tgtEl>
                                          <p:spTgt spid="11"/>
                                        </p:tgtEl>
                                      </p:cBhvr>
                                    </p:animEffect>
                                  </p:childTnLst>
                                </p:cTn>
                              </p:par>
                              <p:par>
                                <p:cTn id="56" presetID="53" presetClass="exit" presetSubtype="32" fill="hold" grpId="1" nodeType="withEffect">
                                  <p:stCondLst>
                                    <p:cond delay="0"/>
                                  </p:stCondLst>
                                  <p:childTnLst>
                                    <p:anim calcmode="lin" valueType="num">
                                      <p:cBhvr>
                                        <p:cTn id="57" dur="500"/>
                                        <p:tgtEl>
                                          <p:spTgt spid="2"/>
                                        </p:tgtEl>
                                        <p:attrNameLst>
                                          <p:attrName>ppt_w</p:attrName>
                                        </p:attrNameLst>
                                      </p:cBhvr>
                                      <p:tavLst>
                                        <p:tav tm="0">
                                          <p:val>
                                            <p:strVal val="ppt_w"/>
                                          </p:val>
                                        </p:tav>
                                        <p:tav tm="100000">
                                          <p:val>
                                            <p:fltVal val="0"/>
                                          </p:val>
                                        </p:tav>
                                      </p:tavLst>
                                    </p:anim>
                                    <p:anim calcmode="lin" valueType="num">
                                      <p:cBhvr>
                                        <p:cTn id="58" dur="500"/>
                                        <p:tgtEl>
                                          <p:spTgt spid="2"/>
                                        </p:tgtEl>
                                        <p:attrNameLst>
                                          <p:attrName>ppt_h</p:attrName>
                                        </p:attrNameLst>
                                      </p:cBhvr>
                                      <p:tavLst>
                                        <p:tav tm="0">
                                          <p:val>
                                            <p:strVal val="ppt_h"/>
                                          </p:val>
                                        </p:tav>
                                        <p:tav tm="100000">
                                          <p:val>
                                            <p:fltVal val="0"/>
                                          </p:val>
                                        </p:tav>
                                      </p:tavLst>
                                    </p:anim>
                                    <p:animEffect transition="out" filter="fade">
                                      <p:cBhvr>
                                        <p:cTn id="59" dur="500"/>
                                        <p:tgtEl>
                                          <p:spTgt spid="2"/>
                                        </p:tgtEl>
                                      </p:cBhvr>
                                    </p:animEffect>
                                    <p:set>
                                      <p:cBhvr>
                                        <p:cTn id="60" dur="1" fill="hold">
                                          <p:stCondLst>
                                            <p:cond delay="499"/>
                                          </p:stCondLst>
                                        </p:cTn>
                                        <p:tgtEl>
                                          <p:spTgt spid="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53" presetClass="exit" presetSubtype="32" fill="hold" nodeType="clickEffect">
                                  <p:stCondLst>
                                    <p:cond delay="0"/>
                                  </p:stCondLst>
                                  <p:childTnLst>
                                    <p:anim calcmode="lin" valueType="num">
                                      <p:cBhvr>
                                        <p:cTn id="68" dur="500"/>
                                        <p:tgtEl>
                                          <p:spTgt spid="11"/>
                                        </p:tgtEl>
                                        <p:attrNameLst>
                                          <p:attrName>ppt_w</p:attrName>
                                        </p:attrNameLst>
                                      </p:cBhvr>
                                      <p:tavLst>
                                        <p:tav tm="0">
                                          <p:val>
                                            <p:strVal val="ppt_w"/>
                                          </p:val>
                                        </p:tav>
                                        <p:tav tm="100000">
                                          <p:val>
                                            <p:fltVal val="0"/>
                                          </p:val>
                                        </p:tav>
                                      </p:tavLst>
                                    </p:anim>
                                    <p:anim calcmode="lin" valueType="num">
                                      <p:cBhvr>
                                        <p:cTn id="69" dur="500"/>
                                        <p:tgtEl>
                                          <p:spTgt spid="11"/>
                                        </p:tgtEl>
                                        <p:attrNameLst>
                                          <p:attrName>ppt_h</p:attrName>
                                        </p:attrNameLst>
                                      </p:cBhvr>
                                      <p:tavLst>
                                        <p:tav tm="0">
                                          <p:val>
                                            <p:strVal val="ppt_h"/>
                                          </p:val>
                                        </p:tav>
                                        <p:tav tm="100000">
                                          <p:val>
                                            <p:fltVal val="0"/>
                                          </p:val>
                                        </p:tav>
                                      </p:tavLst>
                                    </p:anim>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22"/>
                                        </p:tgtEl>
                                        <p:attrNameLst>
                                          <p:attrName>style.visibility</p:attrName>
                                        </p:attrNameLst>
                                      </p:cBhvr>
                                      <p:to>
                                        <p:strVal val="hidden"/>
                                      </p:to>
                                    </p:set>
                                  </p:childTnLst>
                                </p:cTn>
                              </p:par>
                              <p:par>
                                <p:cTn id="74" presetID="53" presetClass="entr" presetSubtype="16" fill="hold" nodeType="withEffect">
                                  <p:stCondLst>
                                    <p:cond delay="0"/>
                                  </p:stCondLst>
                                  <p:childTnLst>
                                    <p:set>
                                      <p:cBhvr>
                                        <p:cTn id="75" dur="1" fill="hold">
                                          <p:stCondLst>
                                            <p:cond delay="0"/>
                                          </p:stCondLst>
                                        </p:cTn>
                                        <p:tgtEl>
                                          <p:spTgt spid="7"/>
                                        </p:tgtEl>
                                        <p:attrNameLst>
                                          <p:attrName>style.visibility</p:attrName>
                                        </p:attrNameLst>
                                      </p:cBhvr>
                                      <p:to>
                                        <p:strVal val="visible"/>
                                      </p:to>
                                    </p:set>
                                    <p:anim calcmode="lin" valueType="num">
                                      <p:cBhvr>
                                        <p:cTn id="76" dur="500" fill="hold"/>
                                        <p:tgtEl>
                                          <p:spTgt spid="7"/>
                                        </p:tgtEl>
                                        <p:attrNameLst>
                                          <p:attrName>ppt_w</p:attrName>
                                        </p:attrNameLst>
                                      </p:cBhvr>
                                      <p:tavLst>
                                        <p:tav tm="0">
                                          <p:val>
                                            <p:fltVal val="0"/>
                                          </p:val>
                                        </p:tav>
                                        <p:tav tm="100000">
                                          <p:val>
                                            <p:strVal val="#ppt_w"/>
                                          </p:val>
                                        </p:tav>
                                      </p:tavLst>
                                    </p:anim>
                                    <p:anim calcmode="lin" valueType="num">
                                      <p:cBhvr>
                                        <p:cTn id="77" dur="500" fill="hold"/>
                                        <p:tgtEl>
                                          <p:spTgt spid="7"/>
                                        </p:tgtEl>
                                        <p:attrNameLst>
                                          <p:attrName>ppt_h</p:attrName>
                                        </p:attrNameLst>
                                      </p:cBhvr>
                                      <p:tavLst>
                                        <p:tav tm="0">
                                          <p:val>
                                            <p:fltVal val="0"/>
                                          </p:val>
                                        </p:tav>
                                        <p:tav tm="100000">
                                          <p:val>
                                            <p:strVal val="#ppt_h"/>
                                          </p:val>
                                        </p:tav>
                                      </p:tavLst>
                                    </p:anim>
                                    <p:animEffect transition="in" filter="fade">
                                      <p:cBhvr>
                                        <p:cTn id="78" dur="500"/>
                                        <p:tgtEl>
                                          <p:spTgt spid="7"/>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32"/>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24"/>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34"/>
                                        </p:tgtEl>
                                        <p:attrNameLst>
                                          <p:attrName>style.visibility</p:attrName>
                                        </p:attrNameLst>
                                      </p:cBhvr>
                                      <p:to>
                                        <p:strVal val="hidden"/>
                                      </p:to>
                                    </p:set>
                                  </p:childTnLst>
                                </p:cTn>
                              </p:par>
                              <p:par>
                                <p:cTn id="101" presetID="53" presetClass="exit" presetSubtype="32" fill="hold" nodeType="withEffect">
                                  <p:stCondLst>
                                    <p:cond delay="0"/>
                                  </p:stCondLst>
                                  <p:childTnLst>
                                    <p:anim calcmode="lin" valueType="num">
                                      <p:cBhvr>
                                        <p:cTn id="102" dur="500"/>
                                        <p:tgtEl>
                                          <p:spTgt spid="7"/>
                                        </p:tgtEl>
                                        <p:attrNameLst>
                                          <p:attrName>ppt_w</p:attrName>
                                        </p:attrNameLst>
                                      </p:cBhvr>
                                      <p:tavLst>
                                        <p:tav tm="0">
                                          <p:val>
                                            <p:strVal val="ppt_w"/>
                                          </p:val>
                                        </p:tav>
                                        <p:tav tm="100000">
                                          <p:val>
                                            <p:fltVal val="0"/>
                                          </p:val>
                                        </p:tav>
                                      </p:tavLst>
                                    </p:anim>
                                    <p:anim calcmode="lin" valueType="num">
                                      <p:cBhvr>
                                        <p:cTn id="103" dur="500"/>
                                        <p:tgtEl>
                                          <p:spTgt spid="7"/>
                                        </p:tgtEl>
                                        <p:attrNameLst>
                                          <p:attrName>ppt_h</p:attrName>
                                        </p:attrNameLst>
                                      </p:cBhvr>
                                      <p:tavLst>
                                        <p:tav tm="0">
                                          <p:val>
                                            <p:strVal val="ppt_h"/>
                                          </p:val>
                                        </p:tav>
                                        <p:tav tm="100000">
                                          <p:val>
                                            <p:fltVal val="0"/>
                                          </p:val>
                                        </p:tav>
                                      </p:tavLst>
                                    </p:anim>
                                    <p:animEffect transition="out" filter="fade">
                                      <p:cBhvr>
                                        <p:cTn id="104" dur="500"/>
                                        <p:tgtEl>
                                          <p:spTgt spid="7"/>
                                        </p:tgtEl>
                                      </p:cBhvr>
                                    </p:animEffect>
                                    <p:set>
                                      <p:cBhvr>
                                        <p:cTn id="105" dur="1" fill="hold">
                                          <p:stCondLst>
                                            <p:cond delay="499"/>
                                          </p:stCondLst>
                                        </p:cTn>
                                        <p:tgtEl>
                                          <p:spTgt spid="7"/>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23"/>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4"/>
                                        </p:tgtEl>
                                        <p:attrNameLst>
                                          <p:attrName>style.visibility</p:attrName>
                                        </p:attrNameLst>
                                      </p:cBhvr>
                                      <p:to>
                                        <p:strVal val="visible"/>
                                      </p:to>
                                    </p:set>
                                    <p:animEffect transition="in" filter="fade">
                                      <p:cBhvr>
                                        <p:cTn id="110" dur="500"/>
                                        <p:tgtEl>
                                          <p:spTgt spid="4"/>
                                        </p:tgtEl>
                                      </p:cBhvr>
                                    </p:animEffec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iterate type="lt">
                                    <p:tmAbs val="20"/>
                                  </p:iterate>
                                  <p:childTnLst>
                                    <p:set>
                                      <p:cBhvr>
                                        <p:cTn id="114"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iterate type="lt">
                                    <p:tmAbs val="20"/>
                                  </p:iterate>
                                  <p:childTnLst>
                                    <p:set>
                                      <p:cBhvr>
                                        <p:cTn id="118"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iterate type="lt">
                                    <p:tmAbs val="20"/>
                                  </p:iterate>
                                  <p:childTnLst>
                                    <p:set>
                                      <p:cBhvr>
                                        <p:cTn id="122" dur="1" fill="hold">
                                          <p:stCondLst>
                                            <p:cond delay="0"/>
                                          </p:stCondLst>
                                        </p:cTn>
                                        <p:tgtEl>
                                          <p:spTgt spid="30">
                                            <p:txEl>
                                              <p:pRg st="4" end="4"/>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iterate type="lt">
                                    <p:tmAbs val="20"/>
                                  </p:iterate>
                                  <p:childTnLst>
                                    <p:set>
                                      <p:cBhvr>
                                        <p:cTn id="126" dur="1" fill="hold">
                                          <p:stCondLst>
                                            <p:cond delay="0"/>
                                          </p:stCondLst>
                                        </p:cTn>
                                        <p:tgtEl>
                                          <p:spTgt spid="3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build="p"/>
      <p:bldP spid="14" grpId="1" uiExpand="1" build="allAtOnce"/>
      <p:bldP spid="23" grpId="0" animBg="1"/>
      <p:bldP spid="23" grpId="1" animBg="1"/>
      <p:bldP spid="2" grpId="0"/>
      <p:bldP spid="2" grpId="1"/>
      <p:bldP spid="3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CEFEEBF-FE34-5F3B-DCCC-7EBCA4B7E793}"/>
              </a:ext>
            </a:extLst>
          </p:cNvPr>
          <p:cNvSpPr>
            <a:spLocks noGrp="1"/>
          </p:cNvSpPr>
          <p:nvPr>
            <p:ph type="ftr" sz="quarter" idx="11"/>
          </p:nvPr>
        </p:nvSpPr>
        <p:spPr/>
        <p:txBody>
          <a:bodyPr/>
          <a:lstStyle/>
          <a:p>
            <a:pPr>
              <a:spcAft>
                <a:spcPts val="600"/>
              </a:spcAft>
            </a:pPr>
            <a:r>
              <a:rPr lang="en-AU" dirty="0"/>
              <a:t>OPTIMIZING THE UI’s CPU BOUND FRAME RATE IN CALL OF DUTY</a:t>
            </a:r>
            <a:endParaRPr lang="en-US" dirty="0"/>
          </a:p>
        </p:txBody>
      </p:sp>
      <p:sp>
        <p:nvSpPr>
          <p:cNvPr id="5" name="Slide Number Placeholder 4">
            <a:extLst>
              <a:ext uri="{FF2B5EF4-FFF2-40B4-BE49-F238E27FC236}">
                <a16:creationId xmlns:a16="http://schemas.microsoft.com/office/drawing/2014/main" id="{766EB33C-978C-7BF6-66B5-0CFA42811447}"/>
              </a:ext>
            </a:extLst>
          </p:cNvPr>
          <p:cNvSpPr>
            <a:spLocks noGrp="1"/>
          </p:cNvSpPr>
          <p:nvPr>
            <p:ph type="sldNum" sz="quarter" idx="12"/>
          </p:nvPr>
        </p:nvSpPr>
        <p:spPr/>
        <p:txBody>
          <a:bodyPr/>
          <a:lstStyle/>
          <a:p>
            <a:fld id="{A49DFD55-3C28-40EF-9E31-A92D2E4017FF}" type="slidenum">
              <a:rPr lang="en-US" smtClean="0"/>
              <a:pPr/>
              <a:t>19</a:t>
            </a:fld>
            <a:endParaRPr lang="en-US"/>
          </a:p>
        </p:txBody>
      </p:sp>
      <p:sp>
        <p:nvSpPr>
          <p:cNvPr id="6" name="TextBox 5">
            <a:extLst>
              <a:ext uri="{FF2B5EF4-FFF2-40B4-BE49-F238E27FC236}">
                <a16:creationId xmlns:a16="http://schemas.microsoft.com/office/drawing/2014/main" id="{51B972DB-87DD-CADC-9DC1-D5E8FDBEE4AF}"/>
              </a:ext>
            </a:extLst>
          </p:cNvPr>
          <p:cNvSpPr txBox="1"/>
          <p:nvPr/>
        </p:nvSpPr>
        <p:spPr>
          <a:xfrm>
            <a:off x="200803" y="147477"/>
            <a:ext cx="9307264" cy="523220"/>
          </a:xfrm>
          <a:prstGeom prst="rect">
            <a:avLst/>
          </a:prstGeom>
          <a:noFill/>
        </p:spPr>
        <p:txBody>
          <a:bodyPr wrap="square" rtlCol="0">
            <a:spAutoFit/>
          </a:bodyPr>
          <a:lstStyle/>
          <a:p>
            <a:r>
              <a:rPr lang="en-AU" sz="2800" dirty="0">
                <a:solidFill>
                  <a:schemeClr val="bg1"/>
                </a:solidFill>
                <a:latin typeface="+mj-lt"/>
              </a:rPr>
              <a:t>EFFICIENT RUNTIME DATA QUERYING</a:t>
            </a:r>
            <a:endParaRPr lang="en-US" sz="2800" dirty="0">
              <a:solidFill>
                <a:schemeClr val="bg1"/>
              </a:solidFill>
              <a:latin typeface="+mj-lt"/>
            </a:endParaRPr>
          </a:p>
        </p:txBody>
      </p:sp>
      <p:pic>
        <p:nvPicPr>
          <p:cNvPr id="7" name="Picture 6">
            <a:extLst>
              <a:ext uri="{FF2B5EF4-FFF2-40B4-BE49-F238E27FC236}">
                <a16:creationId xmlns:a16="http://schemas.microsoft.com/office/drawing/2014/main" id="{778B5B10-B002-636E-05DE-DD577FD81CC7}"/>
              </a:ext>
            </a:extLst>
          </p:cNvPr>
          <p:cNvPicPr>
            <a:picLocks noChangeAspect="1"/>
          </p:cNvPicPr>
          <p:nvPr/>
        </p:nvPicPr>
        <p:blipFill>
          <a:blip r:embed="rId3"/>
          <a:stretch>
            <a:fillRect/>
          </a:stretch>
        </p:blipFill>
        <p:spPr>
          <a:xfrm>
            <a:off x="3793860" y="1188247"/>
            <a:ext cx="4604279" cy="4650553"/>
          </a:xfrm>
          <a:prstGeom prst="rect">
            <a:avLst/>
          </a:prstGeom>
        </p:spPr>
      </p:pic>
      <p:pic>
        <p:nvPicPr>
          <p:cNvPr id="17" name="Picture 16">
            <a:extLst>
              <a:ext uri="{FF2B5EF4-FFF2-40B4-BE49-F238E27FC236}">
                <a16:creationId xmlns:a16="http://schemas.microsoft.com/office/drawing/2014/main" id="{788A6236-D5B7-9C59-1968-E25D34439F14}"/>
              </a:ext>
            </a:extLst>
          </p:cNvPr>
          <p:cNvPicPr>
            <a:picLocks noChangeAspect="1"/>
          </p:cNvPicPr>
          <p:nvPr/>
        </p:nvPicPr>
        <p:blipFill>
          <a:blip r:embed="rId4"/>
          <a:stretch>
            <a:fillRect/>
          </a:stretch>
        </p:blipFill>
        <p:spPr>
          <a:xfrm>
            <a:off x="1881221" y="915549"/>
            <a:ext cx="7915238" cy="5276825"/>
          </a:xfrm>
          <a:prstGeom prst="rect">
            <a:avLst/>
          </a:prstGeom>
        </p:spPr>
      </p:pic>
      <p:pic>
        <p:nvPicPr>
          <p:cNvPr id="21" name="Picture 20" descr="A yellow smiley face with a black background&#10;&#10;Description automatically generated">
            <a:extLst>
              <a:ext uri="{FF2B5EF4-FFF2-40B4-BE49-F238E27FC236}">
                <a16:creationId xmlns:a16="http://schemas.microsoft.com/office/drawing/2014/main" id="{984C1D00-A834-F3F5-15F4-9DF24E5FF634}"/>
              </a:ext>
            </a:extLst>
          </p:cNvPr>
          <p:cNvPicPr>
            <a:picLocks noChangeAspect="1"/>
          </p:cNvPicPr>
          <p:nvPr/>
        </p:nvPicPr>
        <p:blipFill>
          <a:blip r:embed="rId5"/>
          <a:stretch>
            <a:fillRect/>
          </a:stretch>
        </p:blipFill>
        <p:spPr>
          <a:xfrm>
            <a:off x="3682073" y="1234520"/>
            <a:ext cx="4604280" cy="4604280"/>
          </a:xfrm>
          <a:prstGeom prst="rect">
            <a:avLst/>
          </a:prstGeom>
        </p:spPr>
      </p:pic>
      <p:pic>
        <p:nvPicPr>
          <p:cNvPr id="22" name="Picture 6">
            <a:extLst>
              <a:ext uri="{FF2B5EF4-FFF2-40B4-BE49-F238E27FC236}">
                <a16:creationId xmlns:a16="http://schemas.microsoft.com/office/drawing/2014/main" id="{3EA58975-5D6A-19D7-7743-77171F1678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84052" y="5583183"/>
            <a:ext cx="1207948" cy="121838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EECD7FB5-3C8B-4B42-D467-040816E59827}"/>
              </a:ext>
            </a:extLst>
          </p:cNvPr>
          <p:cNvGrpSpPr/>
          <p:nvPr/>
        </p:nvGrpSpPr>
        <p:grpSpPr>
          <a:xfrm>
            <a:off x="2283753" y="1303049"/>
            <a:ext cx="7512706" cy="2504241"/>
            <a:chOff x="2283753" y="1303049"/>
            <a:chExt cx="7512706" cy="2504241"/>
          </a:xfrm>
        </p:grpSpPr>
        <p:pic>
          <p:nvPicPr>
            <p:cNvPr id="9" name="Picture 8">
              <a:extLst>
                <a:ext uri="{FF2B5EF4-FFF2-40B4-BE49-F238E27FC236}">
                  <a16:creationId xmlns:a16="http://schemas.microsoft.com/office/drawing/2014/main" id="{4F86BAA4-CDA5-A42C-2DAD-B2B458FA87BE}"/>
                </a:ext>
              </a:extLst>
            </p:cNvPr>
            <p:cNvPicPr>
              <a:picLocks noChangeAspect="1"/>
            </p:cNvPicPr>
            <p:nvPr/>
          </p:nvPicPr>
          <p:blipFill>
            <a:blip r:embed="rId7"/>
            <a:stretch>
              <a:fillRect/>
            </a:stretch>
          </p:blipFill>
          <p:spPr>
            <a:xfrm>
              <a:off x="2395534" y="1721315"/>
              <a:ext cx="7400925" cy="2085975"/>
            </a:xfrm>
            <a:prstGeom prst="rect">
              <a:avLst/>
            </a:prstGeom>
          </p:spPr>
        </p:pic>
        <p:sp>
          <p:nvSpPr>
            <p:cNvPr id="2" name="TextBox 1">
              <a:extLst>
                <a:ext uri="{FF2B5EF4-FFF2-40B4-BE49-F238E27FC236}">
                  <a16:creationId xmlns:a16="http://schemas.microsoft.com/office/drawing/2014/main" id="{54368063-08F7-1334-D114-AB008AC6CF72}"/>
                </a:ext>
              </a:extLst>
            </p:cNvPr>
            <p:cNvSpPr txBox="1"/>
            <p:nvPr/>
          </p:nvSpPr>
          <p:spPr>
            <a:xfrm>
              <a:off x="2283753" y="1303049"/>
              <a:ext cx="2369128" cy="369332"/>
            </a:xfrm>
            <a:prstGeom prst="rect">
              <a:avLst/>
            </a:prstGeom>
            <a:noFill/>
          </p:spPr>
          <p:txBody>
            <a:bodyPr wrap="square" rtlCol="0">
              <a:spAutoFit/>
            </a:bodyPr>
            <a:lstStyle/>
            <a:p>
              <a:r>
                <a:rPr lang="en-AU" b="1" dirty="0">
                  <a:solidFill>
                    <a:schemeClr val="bg1">
                      <a:lumMod val="75000"/>
                    </a:schemeClr>
                  </a:solidFill>
                </a:rPr>
                <a:t>Lua O(n) iteration:</a:t>
              </a:r>
            </a:p>
          </p:txBody>
        </p:sp>
      </p:grpSp>
      <p:grpSp>
        <p:nvGrpSpPr>
          <p:cNvPr id="10" name="Group 9">
            <a:extLst>
              <a:ext uri="{FF2B5EF4-FFF2-40B4-BE49-F238E27FC236}">
                <a16:creationId xmlns:a16="http://schemas.microsoft.com/office/drawing/2014/main" id="{DD5970AC-2CEA-A758-D923-04FFAF6C586A}"/>
              </a:ext>
            </a:extLst>
          </p:cNvPr>
          <p:cNvGrpSpPr/>
          <p:nvPr/>
        </p:nvGrpSpPr>
        <p:grpSpPr>
          <a:xfrm>
            <a:off x="995236" y="4353170"/>
            <a:ext cx="10296525" cy="1441831"/>
            <a:chOff x="995236" y="4353170"/>
            <a:chExt cx="10296525" cy="1441831"/>
          </a:xfrm>
        </p:grpSpPr>
        <p:pic>
          <p:nvPicPr>
            <p:cNvPr id="13" name="Picture 12">
              <a:extLst>
                <a:ext uri="{FF2B5EF4-FFF2-40B4-BE49-F238E27FC236}">
                  <a16:creationId xmlns:a16="http://schemas.microsoft.com/office/drawing/2014/main" id="{EFE23A6E-EBBF-25C9-A9BB-CFB363C961BD}"/>
                </a:ext>
              </a:extLst>
            </p:cNvPr>
            <p:cNvPicPr>
              <a:picLocks noChangeAspect="1"/>
            </p:cNvPicPr>
            <p:nvPr/>
          </p:nvPicPr>
          <p:blipFill>
            <a:blip r:embed="rId8"/>
            <a:stretch>
              <a:fillRect/>
            </a:stretch>
          </p:blipFill>
          <p:spPr>
            <a:xfrm>
              <a:off x="995236" y="4766301"/>
              <a:ext cx="10296525" cy="1028700"/>
            </a:xfrm>
            <a:prstGeom prst="rect">
              <a:avLst/>
            </a:prstGeom>
          </p:spPr>
        </p:pic>
        <p:sp>
          <p:nvSpPr>
            <p:cNvPr id="3" name="TextBox 2">
              <a:extLst>
                <a:ext uri="{FF2B5EF4-FFF2-40B4-BE49-F238E27FC236}">
                  <a16:creationId xmlns:a16="http://schemas.microsoft.com/office/drawing/2014/main" id="{2CA2FC6C-7D9C-BEAF-800A-F9D6DC0ABB35}"/>
                </a:ext>
              </a:extLst>
            </p:cNvPr>
            <p:cNvSpPr txBox="1"/>
            <p:nvPr/>
          </p:nvSpPr>
          <p:spPr>
            <a:xfrm>
              <a:off x="995236" y="4353170"/>
              <a:ext cx="2369128" cy="369332"/>
            </a:xfrm>
            <a:prstGeom prst="rect">
              <a:avLst/>
            </a:prstGeom>
            <a:noFill/>
          </p:spPr>
          <p:txBody>
            <a:bodyPr wrap="square" rtlCol="0">
              <a:spAutoFit/>
            </a:bodyPr>
            <a:lstStyle/>
            <a:p>
              <a:r>
                <a:rPr lang="en-AU" b="1" dirty="0">
                  <a:solidFill>
                    <a:schemeClr val="bg1">
                      <a:lumMod val="75000"/>
                    </a:schemeClr>
                  </a:solidFill>
                </a:rPr>
                <a:t>C++ O(log n) query:</a:t>
              </a:r>
            </a:p>
          </p:txBody>
        </p:sp>
      </p:grpSp>
    </p:spTree>
    <p:extLst>
      <p:ext uri="{BB962C8B-B14F-4D97-AF65-F5344CB8AC3E}">
        <p14:creationId xmlns:p14="http://schemas.microsoft.com/office/powerpoint/2010/main" val="324853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2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par>
                                <p:cTn id="41" presetID="53" presetClass="entr" presetSubtype="16"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Effect transition="in" filter="fade">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27C3F98-87BB-75CE-C870-275507F8BD30}"/>
              </a:ext>
            </a:extLst>
          </p:cNvPr>
          <p:cNvSpPr/>
          <p:nvPr/>
        </p:nvSpPr>
        <p:spPr>
          <a:xfrm>
            <a:off x="4791452" y="1253461"/>
            <a:ext cx="2590049" cy="4306921"/>
          </a:xfrm>
          <a:prstGeom prst="rect">
            <a:avLst/>
          </a:prstGeom>
          <a:solidFill>
            <a:schemeClr val="tx1">
              <a:lumMod val="95000"/>
              <a:lumOff val="5000"/>
            </a:schemeClr>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8516761-8BCF-F89B-B167-38A1DFD8B3E0}"/>
              </a:ext>
            </a:extLst>
          </p:cNvPr>
          <p:cNvSpPr>
            <a:spLocks noGrp="1"/>
          </p:cNvSpPr>
          <p:nvPr>
            <p:ph type="title"/>
          </p:nvPr>
        </p:nvSpPr>
        <p:spPr>
          <a:xfrm>
            <a:off x="148489" y="536767"/>
            <a:ext cx="5054132" cy="368205"/>
          </a:xfrm>
        </p:spPr>
        <p:txBody>
          <a:bodyPr>
            <a:normAutofit/>
          </a:bodyPr>
          <a:lstStyle/>
          <a:p>
            <a:r>
              <a:rPr lang="en-AU" sz="1800">
                <a:solidFill>
                  <a:schemeClr val="bg1">
                    <a:lumMod val="75000"/>
                  </a:schemeClr>
                </a:solidFill>
              </a:rPr>
              <a:t>Operation </a:t>
            </a:r>
            <a:r>
              <a:rPr lang="en-AU" sz="1800" err="1">
                <a:solidFill>
                  <a:schemeClr val="bg1">
                    <a:lumMod val="75000"/>
                  </a:schemeClr>
                </a:solidFill>
              </a:rPr>
              <a:t>ui</a:t>
            </a:r>
            <a:r>
              <a:rPr lang="en-AU" sz="1800">
                <a:solidFill>
                  <a:schemeClr val="bg1">
                    <a:lumMod val="75000"/>
                  </a:schemeClr>
                </a:solidFill>
              </a:rPr>
              <a:t> code</a:t>
            </a:r>
            <a:endParaRPr lang="en-US" sz="1800"/>
          </a:p>
        </p:txBody>
      </p:sp>
      <p:pic>
        <p:nvPicPr>
          <p:cNvPr id="1026" name="Picture 2">
            <a:extLst>
              <a:ext uri="{FF2B5EF4-FFF2-40B4-BE49-F238E27FC236}">
                <a16:creationId xmlns:a16="http://schemas.microsoft.com/office/drawing/2014/main" id="{D60CDCC4-E78D-2B0A-D29D-D89CAA04DD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918693" y="0"/>
            <a:ext cx="3273307"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DD4AD48-6AFF-1493-ADD0-FE93F9FECB46}"/>
              </a:ext>
            </a:extLst>
          </p:cNvPr>
          <p:cNvSpPr txBox="1"/>
          <p:nvPr/>
        </p:nvSpPr>
        <p:spPr>
          <a:xfrm>
            <a:off x="148489" y="104199"/>
            <a:ext cx="6096750" cy="954107"/>
          </a:xfrm>
          <a:prstGeom prst="rect">
            <a:avLst/>
          </a:prstGeom>
          <a:noFill/>
        </p:spPr>
        <p:txBody>
          <a:bodyPr wrap="square">
            <a:spAutoFit/>
          </a:bodyPr>
          <a:lstStyle/>
          <a:p>
            <a:r>
              <a:rPr lang="en-AU" sz="2800" b="1">
                <a:solidFill>
                  <a:schemeClr val="bg1"/>
                </a:solidFill>
                <a:latin typeface="+mj-lt"/>
              </a:rPr>
              <a:t>THE CALL TO ARMS</a:t>
            </a:r>
          </a:p>
          <a:p>
            <a:endParaRPr lang="en-US" sz="2800" b="1">
              <a:solidFill>
                <a:schemeClr val="bg1"/>
              </a:solidFill>
              <a:latin typeface="+mj-lt"/>
            </a:endParaRPr>
          </a:p>
        </p:txBody>
      </p:sp>
      <p:sp>
        <p:nvSpPr>
          <p:cNvPr id="11" name="TextBox 10">
            <a:extLst>
              <a:ext uri="{FF2B5EF4-FFF2-40B4-BE49-F238E27FC236}">
                <a16:creationId xmlns:a16="http://schemas.microsoft.com/office/drawing/2014/main" id="{DD7F1433-B7AD-F8F8-B826-51E4673B8DB6}"/>
              </a:ext>
            </a:extLst>
          </p:cNvPr>
          <p:cNvSpPr txBox="1"/>
          <p:nvPr/>
        </p:nvSpPr>
        <p:spPr>
          <a:xfrm>
            <a:off x="4881563" y="2115814"/>
            <a:ext cx="2163611" cy="461665"/>
          </a:xfrm>
          <a:prstGeom prst="rect">
            <a:avLst/>
          </a:prstGeom>
          <a:noFill/>
        </p:spPr>
        <p:txBody>
          <a:bodyPr wrap="square" rtlCol="0">
            <a:spAutoFit/>
          </a:bodyPr>
          <a:lstStyle/>
          <a:p>
            <a:r>
              <a:rPr lang="en-AU" sz="1200">
                <a:solidFill>
                  <a:schemeClr val="bg1"/>
                </a:solidFill>
                <a:latin typeface="+mj-lt"/>
              </a:rPr>
              <a:t>HEY IT’S DAN.  WE’VE UH..  WE’VE GOT A PROBLEM. </a:t>
            </a:r>
            <a:endParaRPr lang="en-US" sz="1200">
              <a:solidFill>
                <a:schemeClr val="bg1"/>
              </a:solidFill>
              <a:latin typeface="+mj-lt"/>
            </a:endParaRPr>
          </a:p>
        </p:txBody>
      </p:sp>
      <p:sp>
        <p:nvSpPr>
          <p:cNvPr id="16" name="TextBox 15">
            <a:extLst>
              <a:ext uri="{FF2B5EF4-FFF2-40B4-BE49-F238E27FC236}">
                <a16:creationId xmlns:a16="http://schemas.microsoft.com/office/drawing/2014/main" id="{E66AC7B2-3B26-2C08-4208-BF37C79CAC1D}"/>
              </a:ext>
            </a:extLst>
          </p:cNvPr>
          <p:cNvSpPr txBox="1"/>
          <p:nvPr/>
        </p:nvSpPr>
        <p:spPr>
          <a:xfrm>
            <a:off x="5092570" y="2818250"/>
            <a:ext cx="2163611" cy="276999"/>
          </a:xfrm>
          <a:prstGeom prst="rect">
            <a:avLst/>
          </a:prstGeom>
          <a:noFill/>
        </p:spPr>
        <p:txBody>
          <a:bodyPr wrap="square" rtlCol="0">
            <a:spAutoFit/>
          </a:bodyPr>
          <a:lstStyle/>
          <a:p>
            <a:pPr algn="r"/>
            <a:r>
              <a:rPr lang="en-AU" sz="1200">
                <a:solidFill>
                  <a:srgbClr val="569009"/>
                </a:solidFill>
                <a:latin typeface="+mj-lt"/>
              </a:rPr>
              <a:t>WHAT IS IT?</a:t>
            </a:r>
            <a:endParaRPr lang="en-US" sz="1200">
              <a:solidFill>
                <a:srgbClr val="569009"/>
              </a:solidFill>
              <a:latin typeface="+mj-lt"/>
            </a:endParaRPr>
          </a:p>
        </p:txBody>
      </p:sp>
      <p:sp>
        <p:nvSpPr>
          <p:cNvPr id="18" name="TextBox 17">
            <a:extLst>
              <a:ext uri="{FF2B5EF4-FFF2-40B4-BE49-F238E27FC236}">
                <a16:creationId xmlns:a16="http://schemas.microsoft.com/office/drawing/2014/main" id="{DE0686A1-26FF-9E0F-A64F-50780F31FB37}"/>
              </a:ext>
            </a:extLst>
          </p:cNvPr>
          <p:cNvSpPr txBox="1"/>
          <p:nvPr/>
        </p:nvSpPr>
        <p:spPr>
          <a:xfrm>
            <a:off x="4881562" y="3385467"/>
            <a:ext cx="2163611" cy="461665"/>
          </a:xfrm>
          <a:prstGeom prst="rect">
            <a:avLst/>
          </a:prstGeom>
          <a:noFill/>
        </p:spPr>
        <p:txBody>
          <a:bodyPr wrap="square" rtlCol="0">
            <a:spAutoFit/>
          </a:bodyPr>
          <a:lstStyle/>
          <a:p>
            <a:r>
              <a:rPr lang="en-AU" sz="1200">
                <a:solidFill>
                  <a:schemeClr val="bg1"/>
                </a:solidFill>
                <a:latin typeface="+mj-lt"/>
              </a:rPr>
              <a:t>IT’S THE UI.  IT’S INFILTRATED OUR BORDERS.</a:t>
            </a:r>
            <a:endParaRPr lang="en-US" sz="1200">
              <a:solidFill>
                <a:schemeClr val="bg1"/>
              </a:solidFill>
              <a:latin typeface="+mj-lt"/>
            </a:endParaRPr>
          </a:p>
        </p:txBody>
      </p:sp>
      <p:sp>
        <p:nvSpPr>
          <p:cNvPr id="21" name="TextBox 20">
            <a:extLst>
              <a:ext uri="{FF2B5EF4-FFF2-40B4-BE49-F238E27FC236}">
                <a16:creationId xmlns:a16="http://schemas.microsoft.com/office/drawing/2014/main" id="{EE102569-A3E6-1C65-BF25-014B80717B2E}"/>
              </a:ext>
            </a:extLst>
          </p:cNvPr>
          <p:cNvSpPr txBox="1"/>
          <p:nvPr/>
        </p:nvSpPr>
        <p:spPr>
          <a:xfrm>
            <a:off x="4917053" y="4206364"/>
            <a:ext cx="2339126" cy="461665"/>
          </a:xfrm>
          <a:prstGeom prst="rect">
            <a:avLst/>
          </a:prstGeom>
          <a:noFill/>
        </p:spPr>
        <p:txBody>
          <a:bodyPr wrap="square" rtlCol="0">
            <a:spAutoFit/>
          </a:bodyPr>
          <a:lstStyle/>
          <a:p>
            <a:pPr algn="r"/>
            <a:r>
              <a:rPr lang="en-AU" sz="1200">
                <a:solidFill>
                  <a:srgbClr val="569009"/>
                </a:solidFill>
                <a:latin typeface="+mj-lt"/>
              </a:rPr>
              <a:t>ALRIGHT. I CAN HELP.  BUT I’M GOING TO NEED A TEAM.</a:t>
            </a:r>
            <a:endParaRPr lang="en-US" sz="1200">
              <a:solidFill>
                <a:srgbClr val="569009"/>
              </a:solidFill>
              <a:latin typeface="+mj-lt"/>
            </a:endParaRPr>
          </a:p>
        </p:txBody>
      </p:sp>
      <p:sp>
        <p:nvSpPr>
          <p:cNvPr id="22" name="TextBox 21">
            <a:extLst>
              <a:ext uri="{FF2B5EF4-FFF2-40B4-BE49-F238E27FC236}">
                <a16:creationId xmlns:a16="http://schemas.microsoft.com/office/drawing/2014/main" id="{FA2A7F2F-4BC5-3D67-E813-9EBA87459F7D}"/>
              </a:ext>
            </a:extLst>
          </p:cNvPr>
          <p:cNvSpPr txBox="1"/>
          <p:nvPr/>
        </p:nvSpPr>
        <p:spPr>
          <a:xfrm>
            <a:off x="4881560" y="4993198"/>
            <a:ext cx="2163611" cy="276999"/>
          </a:xfrm>
          <a:prstGeom prst="rect">
            <a:avLst/>
          </a:prstGeom>
          <a:noFill/>
        </p:spPr>
        <p:txBody>
          <a:bodyPr wrap="square" rtlCol="0">
            <a:spAutoFit/>
          </a:bodyPr>
          <a:lstStyle/>
          <a:p>
            <a:r>
              <a:rPr lang="en-AU" sz="1200">
                <a:solidFill>
                  <a:schemeClr val="bg1"/>
                </a:solidFill>
                <a:latin typeface="+mj-lt"/>
              </a:rPr>
              <a:t>ASSEMBLE IT.</a:t>
            </a:r>
            <a:endParaRPr lang="en-US" sz="1200">
              <a:solidFill>
                <a:schemeClr val="bg1"/>
              </a:solidFill>
              <a:latin typeface="+mj-lt"/>
            </a:endParaRPr>
          </a:p>
        </p:txBody>
      </p:sp>
      <p:sp>
        <p:nvSpPr>
          <p:cNvPr id="23" name="TextBox 22">
            <a:extLst>
              <a:ext uri="{FF2B5EF4-FFF2-40B4-BE49-F238E27FC236}">
                <a16:creationId xmlns:a16="http://schemas.microsoft.com/office/drawing/2014/main" id="{E71EC5B9-11D9-137D-CA25-E1B7F059ED7F}"/>
              </a:ext>
            </a:extLst>
          </p:cNvPr>
          <p:cNvSpPr txBox="1"/>
          <p:nvPr/>
        </p:nvSpPr>
        <p:spPr>
          <a:xfrm>
            <a:off x="5092568" y="1485113"/>
            <a:ext cx="2163611" cy="276999"/>
          </a:xfrm>
          <a:prstGeom prst="rect">
            <a:avLst/>
          </a:prstGeom>
          <a:noFill/>
        </p:spPr>
        <p:txBody>
          <a:bodyPr wrap="square" rtlCol="0">
            <a:spAutoFit/>
          </a:bodyPr>
          <a:lstStyle/>
          <a:p>
            <a:pPr algn="r"/>
            <a:r>
              <a:rPr lang="en-AU" sz="1200">
                <a:solidFill>
                  <a:srgbClr val="569009"/>
                </a:solidFill>
                <a:latin typeface="+mj-lt"/>
              </a:rPr>
              <a:t>HELLO?</a:t>
            </a:r>
            <a:endParaRPr lang="en-US" sz="1200">
              <a:solidFill>
                <a:srgbClr val="569009"/>
              </a:solidFill>
              <a:latin typeface="+mj-lt"/>
            </a:endParaRPr>
          </a:p>
        </p:txBody>
      </p:sp>
      <p:grpSp>
        <p:nvGrpSpPr>
          <p:cNvPr id="31" name="Group 30">
            <a:extLst>
              <a:ext uri="{FF2B5EF4-FFF2-40B4-BE49-F238E27FC236}">
                <a16:creationId xmlns:a16="http://schemas.microsoft.com/office/drawing/2014/main" id="{ECA34D26-C15B-D940-C299-7E51D6C85647}"/>
              </a:ext>
            </a:extLst>
          </p:cNvPr>
          <p:cNvGrpSpPr/>
          <p:nvPr/>
        </p:nvGrpSpPr>
        <p:grpSpPr>
          <a:xfrm>
            <a:off x="414995" y="2171126"/>
            <a:ext cx="2300503" cy="4306921"/>
            <a:chOff x="414995" y="2171126"/>
            <a:chExt cx="2300503" cy="4306921"/>
          </a:xfrm>
        </p:grpSpPr>
        <p:grpSp>
          <p:nvGrpSpPr>
            <p:cNvPr id="26" name="Group 25">
              <a:extLst>
                <a:ext uri="{FF2B5EF4-FFF2-40B4-BE49-F238E27FC236}">
                  <a16:creationId xmlns:a16="http://schemas.microsoft.com/office/drawing/2014/main" id="{F35A455E-0FEA-B963-7969-66225E61666E}"/>
                </a:ext>
              </a:extLst>
            </p:cNvPr>
            <p:cNvGrpSpPr/>
            <p:nvPr/>
          </p:nvGrpSpPr>
          <p:grpSpPr>
            <a:xfrm>
              <a:off x="414995" y="2171126"/>
              <a:ext cx="2300503" cy="4306921"/>
              <a:chOff x="414995" y="2171126"/>
              <a:chExt cx="2300503" cy="4306921"/>
            </a:xfrm>
          </p:grpSpPr>
          <p:sp>
            <p:nvSpPr>
              <p:cNvPr id="24" name="Rectangle: Rounded Corners 23">
                <a:extLst>
                  <a:ext uri="{FF2B5EF4-FFF2-40B4-BE49-F238E27FC236}">
                    <a16:creationId xmlns:a16="http://schemas.microsoft.com/office/drawing/2014/main" id="{8E8C9D40-7982-8A28-1C57-509209642F90}"/>
                  </a:ext>
                </a:extLst>
              </p:cNvPr>
              <p:cNvSpPr/>
              <p:nvPr/>
            </p:nvSpPr>
            <p:spPr>
              <a:xfrm>
                <a:off x="414995" y="2171126"/>
                <a:ext cx="2247712" cy="4306921"/>
              </a:xfrm>
              <a:prstGeom prst="roundRect">
                <a:avLst>
                  <a:gd name="adj" fmla="val 9064"/>
                </a:avLst>
              </a:prstGeom>
              <a:ln w="19050">
                <a:solidFill>
                  <a:schemeClr val="tx1">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3922C6D-AF2E-E629-D248-03617DEE8AA1}"/>
                  </a:ext>
                </a:extLst>
              </p:cNvPr>
              <p:cNvSpPr txBox="1"/>
              <p:nvPr/>
            </p:nvSpPr>
            <p:spPr>
              <a:xfrm>
                <a:off x="549353" y="2863690"/>
                <a:ext cx="2166145" cy="338554"/>
              </a:xfrm>
              <a:prstGeom prst="rect">
                <a:avLst/>
              </a:prstGeom>
              <a:noFill/>
            </p:spPr>
            <p:txBody>
              <a:bodyPr wrap="square" rtlCol="0">
                <a:spAutoFit/>
              </a:bodyPr>
              <a:lstStyle/>
              <a:p>
                <a:r>
                  <a:rPr lang="en-AU" sz="1600">
                    <a:solidFill>
                      <a:schemeClr val="bg1"/>
                    </a:solidFill>
                    <a:latin typeface="Helvetica 45 Light" panose="020B0500000000000000" pitchFamily="34" charset="0"/>
                  </a:rPr>
                  <a:t>Dan “Ghost” Nelson</a:t>
                </a:r>
                <a:endParaRPr lang="en-US" sz="1600">
                  <a:solidFill>
                    <a:schemeClr val="bg1"/>
                  </a:solidFill>
                  <a:latin typeface="Helvetica 45 Light" panose="020B0500000000000000" pitchFamily="34" charset="0"/>
                </a:endParaRPr>
              </a:p>
            </p:txBody>
          </p:sp>
          <p:sp>
            <p:nvSpPr>
              <p:cNvPr id="20" name="TextBox 19">
                <a:extLst>
                  <a:ext uri="{FF2B5EF4-FFF2-40B4-BE49-F238E27FC236}">
                    <a16:creationId xmlns:a16="http://schemas.microsoft.com/office/drawing/2014/main" id="{062BCBE7-CB26-D859-D755-CDE3C30C9009}"/>
                  </a:ext>
                </a:extLst>
              </p:cNvPr>
              <p:cNvSpPr txBox="1"/>
              <p:nvPr/>
            </p:nvSpPr>
            <p:spPr>
              <a:xfrm>
                <a:off x="851925" y="3208794"/>
                <a:ext cx="1373851" cy="276999"/>
              </a:xfrm>
              <a:prstGeom prst="rect">
                <a:avLst/>
              </a:prstGeom>
              <a:noFill/>
            </p:spPr>
            <p:txBody>
              <a:bodyPr wrap="square" rtlCol="0">
                <a:spAutoFit/>
              </a:bodyPr>
              <a:lstStyle/>
              <a:p>
                <a:r>
                  <a:rPr lang="en-AU" sz="1200" dirty="0">
                    <a:solidFill>
                      <a:schemeClr val="bg1"/>
                    </a:solidFill>
                    <a:latin typeface="Helvetica 45 Light" panose="020B0500000000000000" pitchFamily="34" charset="0"/>
                  </a:rPr>
                  <a:t>CTO, Infinity Ward</a:t>
                </a:r>
                <a:endParaRPr lang="en-US" sz="1200" dirty="0">
                  <a:solidFill>
                    <a:schemeClr val="bg1"/>
                  </a:solidFill>
                  <a:latin typeface="Helvetica 45 Light" panose="020B0500000000000000" pitchFamily="34" charset="0"/>
                </a:endParaRPr>
              </a:p>
            </p:txBody>
          </p:sp>
          <p:pic>
            <p:nvPicPr>
              <p:cNvPr id="3" name="Picture 2">
                <a:extLst>
                  <a:ext uri="{FF2B5EF4-FFF2-40B4-BE49-F238E27FC236}">
                    <a16:creationId xmlns:a16="http://schemas.microsoft.com/office/drawing/2014/main" id="{B9A3A7C0-A0D3-B26A-FE4A-E1ABDE643468}"/>
                  </a:ext>
                </a:extLst>
              </p:cNvPr>
              <p:cNvPicPr>
                <a:picLocks noChangeAspect="1"/>
              </p:cNvPicPr>
              <p:nvPr/>
            </p:nvPicPr>
            <p:blipFill>
              <a:blip r:embed="rId7"/>
              <a:stretch>
                <a:fillRect/>
              </a:stretch>
            </p:blipFill>
            <p:spPr>
              <a:xfrm>
                <a:off x="517825" y="4790285"/>
                <a:ext cx="2016006" cy="1467621"/>
              </a:xfrm>
              <a:prstGeom prst="rect">
                <a:avLst/>
              </a:prstGeom>
            </p:spPr>
          </p:pic>
        </p:grpSp>
        <p:pic>
          <p:nvPicPr>
            <p:cNvPr id="28" name="Picture 27">
              <a:extLst>
                <a:ext uri="{FF2B5EF4-FFF2-40B4-BE49-F238E27FC236}">
                  <a16:creationId xmlns:a16="http://schemas.microsoft.com/office/drawing/2014/main" id="{F9AC5082-E28B-FB81-BDF4-5B98C8FD1507}"/>
                </a:ext>
              </a:extLst>
            </p:cNvPr>
            <p:cNvPicPr>
              <a:picLocks noChangeAspect="1"/>
            </p:cNvPicPr>
            <p:nvPr/>
          </p:nvPicPr>
          <p:blipFill>
            <a:blip r:embed="rId8"/>
            <a:stretch>
              <a:fillRect/>
            </a:stretch>
          </p:blipFill>
          <p:spPr>
            <a:xfrm>
              <a:off x="1957291" y="2252501"/>
              <a:ext cx="650750" cy="172311"/>
            </a:xfrm>
            <a:prstGeom prst="rect">
              <a:avLst/>
            </a:prstGeom>
          </p:spPr>
        </p:pic>
        <p:sp>
          <p:nvSpPr>
            <p:cNvPr id="29" name="TextBox 28">
              <a:extLst>
                <a:ext uri="{FF2B5EF4-FFF2-40B4-BE49-F238E27FC236}">
                  <a16:creationId xmlns:a16="http://schemas.microsoft.com/office/drawing/2014/main" id="{B5C3FD37-F1BD-80DB-8B97-847EDD30B1FD}"/>
                </a:ext>
              </a:extLst>
            </p:cNvPr>
            <p:cNvSpPr txBox="1"/>
            <p:nvPr/>
          </p:nvSpPr>
          <p:spPr>
            <a:xfrm>
              <a:off x="465128" y="2225946"/>
              <a:ext cx="566388" cy="215444"/>
            </a:xfrm>
            <a:prstGeom prst="rect">
              <a:avLst/>
            </a:prstGeom>
            <a:noFill/>
          </p:spPr>
          <p:txBody>
            <a:bodyPr wrap="square" rtlCol="0">
              <a:spAutoFit/>
            </a:bodyPr>
            <a:lstStyle/>
            <a:p>
              <a:r>
                <a:rPr lang="en-AU" sz="800" b="1">
                  <a:solidFill>
                    <a:schemeClr val="bg1"/>
                  </a:solidFill>
                  <a:latin typeface="Helvetica 45 Light" panose="020B0500000000000000" pitchFamily="34" charset="0"/>
                </a:rPr>
                <a:t>8:06</a:t>
              </a:r>
              <a:endParaRPr lang="en-US" sz="800" b="1">
                <a:solidFill>
                  <a:schemeClr val="bg1"/>
                </a:solidFill>
                <a:latin typeface="Helvetica 45 Light" panose="020B0500000000000000" pitchFamily="34" charset="0"/>
              </a:endParaRPr>
            </a:p>
          </p:txBody>
        </p:sp>
      </p:grpSp>
      <p:pic>
        <p:nvPicPr>
          <p:cNvPr id="34" name="Picture 33">
            <a:extLst>
              <a:ext uri="{FF2B5EF4-FFF2-40B4-BE49-F238E27FC236}">
                <a16:creationId xmlns:a16="http://schemas.microsoft.com/office/drawing/2014/main" id="{51F2A822-7189-1E22-2F7C-C1E8103AB574}"/>
              </a:ext>
            </a:extLst>
          </p:cNvPr>
          <p:cNvPicPr>
            <a:picLocks noChangeAspect="1"/>
          </p:cNvPicPr>
          <p:nvPr/>
        </p:nvPicPr>
        <p:blipFill>
          <a:blip r:embed="rId9"/>
          <a:stretch>
            <a:fillRect/>
          </a:stretch>
        </p:blipFill>
        <p:spPr>
          <a:xfrm>
            <a:off x="523443" y="4807195"/>
            <a:ext cx="2030816" cy="1433799"/>
          </a:xfrm>
          <a:prstGeom prst="rect">
            <a:avLst/>
          </a:prstGeom>
        </p:spPr>
      </p:pic>
      <p:pic>
        <p:nvPicPr>
          <p:cNvPr id="2" name="ui_presentation_intro_v4">
            <a:hlinkClick r:id="" action="ppaction://media"/>
            <a:extLst>
              <a:ext uri="{FF2B5EF4-FFF2-40B4-BE49-F238E27FC236}">
                <a16:creationId xmlns:a16="http://schemas.microsoft.com/office/drawing/2014/main" id="{7A59E116-1B26-D6FE-598D-E8E56403E086}"/>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2325490" y="6347401"/>
            <a:ext cx="406400" cy="406400"/>
          </a:xfrm>
          <a:prstGeom prst="rect">
            <a:avLst/>
          </a:prstGeom>
        </p:spPr>
      </p:pic>
      <p:sp>
        <p:nvSpPr>
          <p:cNvPr id="5" name="TextBox 4">
            <a:extLst>
              <a:ext uri="{FF2B5EF4-FFF2-40B4-BE49-F238E27FC236}">
                <a16:creationId xmlns:a16="http://schemas.microsoft.com/office/drawing/2014/main" id="{64C19506-72BA-A95E-CAFF-F9DB86B05D63}"/>
              </a:ext>
            </a:extLst>
          </p:cNvPr>
          <p:cNvSpPr txBox="1"/>
          <p:nvPr/>
        </p:nvSpPr>
        <p:spPr>
          <a:xfrm>
            <a:off x="5092567" y="1483235"/>
            <a:ext cx="2163611" cy="276999"/>
          </a:xfrm>
          <a:prstGeom prst="rect">
            <a:avLst/>
          </a:prstGeom>
          <a:noFill/>
        </p:spPr>
        <p:txBody>
          <a:bodyPr wrap="square" rtlCol="0">
            <a:spAutoFit/>
          </a:bodyPr>
          <a:lstStyle/>
          <a:p>
            <a:pPr algn="r"/>
            <a:r>
              <a:rPr lang="en-AU" sz="1200">
                <a:solidFill>
                  <a:srgbClr val="569009"/>
                </a:solidFill>
                <a:latin typeface="+mj-lt"/>
              </a:rPr>
              <a:t>_</a:t>
            </a:r>
            <a:endParaRPr lang="en-US" sz="1200">
              <a:solidFill>
                <a:srgbClr val="569009"/>
              </a:solidFill>
              <a:latin typeface="+mj-lt"/>
            </a:endParaRPr>
          </a:p>
        </p:txBody>
      </p:sp>
      <p:sp>
        <p:nvSpPr>
          <p:cNvPr id="7" name="Footer Placeholder 3">
            <a:extLst>
              <a:ext uri="{FF2B5EF4-FFF2-40B4-BE49-F238E27FC236}">
                <a16:creationId xmlns:a16="http://schemas.microsoft.com/office/drawing/2014/main" id="{2A950252-9A48-6040-EFD4-12B360FCEC49}"/>
              </a:ext>
            </a:extLst>
          </p:cNvPr>
          <p:cNvSpPr>
            <a:spLocks noGrp="1"/>
          </p:cNvSpPr>
          <p:nvPr>
            <p:ph type="ftr" sz="quarter" idx="11"/>
          </p:nvPr>
        </p:nvSpPr>
        <p:spPr>
          <a:xfrm>
            <a:off x="4038600" y="6356350"/>
            <a:ext cx="4114800" cy="365125"/>
          </a:xfrm>
        </p:spPr>
        <p:txBody>
          <a:bodyPr/>
          <a:lstStyle/>
          <a:p>
            <a:pPr>
              <a:spcAft>
                <a:spcPts val="600"/>
              </a:spcAft>
            </a:pPr>
            <a:r>
              <a:rPr lang="en-AU" dirty="0"/>
              <a:t>OPTIMIZING THE UI’s CPU BOUND FRAME RATE IN CALL OF DUTY</a:t>
            </a:r>
            <a:endParaRPr lang="en-US" dirty="0"/>
          </a:p>
        </p:txBody>
      </p:sp>
      <p:pic>
        <p:nvPicPr>
          <p:cNvPr id="3078" name="Picture 6">
            <a:extLst>
              <a:ext uri="{FF2B5EF4-FFF2-40B4-BE49-F238E27FC236}">
                <a16:creationId xmlns:a16="http://schemas.microsoft.com/office/drawing/2014/main" id="{13B458DE-C04D-13B5-0446-1186FBCBDB4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84052" y="5583183"/>
            <a:ext cx="1207948" cy="121838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8734835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1" presetClass="entr" presetSubtype="0" fill="hold" grpId="0" nodeType="withEffect">
                                  <p:stCondLst>
                                    <p:cond delay="0"/>
                                  </p:stCondLst>
                                  <p:iterate type="lt">
                                    <p:tmAbs val="30"/>
                                  </p:iterate>
                                  <p:childTnLst>
                                    <p:set>
                                      <p:cBhvr>
                                        <p:cTn id="8" dur="1" fill="hold">
                                          <p:stCondLst>
                                            <p:cond delay="0"/>
                                          </p:stCondLst>
                                        </p:cTn>
                                        <p:tgtEl>
                                          <p:spTgt spid="8"/>
                                        </p:tgtEl>
                                        <p:attrNameLst>
                                          <p:attrName>style.visibility</p:attrName>
                                        </p:attrNameLst>
                                      </p:cBhvr>
                                      <p:to>
                                        <p:strVal val="visible"/>
                                      </p:to>
                                    </p:set>
                                  </p:childTnLst>
                                </p:cTn>
                              </p:par>
                            </p:childTnLst>
                          </p:cTn>
                        </p:par>
                        <p:par>
                          <p:cTn id="9" fill="hold">
                            <p:stCondLst>
                              <p:cond delay="361"/>
                            </p:stCondLst>
                            <p:childTnLst>
                              <p:par>
                                <p:cTn id="10" presetID="1" presetClass="entr" presetSubtype="0" fill="hold" grpId="0" nodeType="afterEffect">
                                  <p:stCondLst>
                                    <p:cond delay="0"/>
                                  </p:stCondLst>
                                  <p:iterate type="lt">
                                    <p:tmAbs val="30"/>
                                  </p:iterate>
                                  <p:childTnLst>
                                    <p:set>
                                      <p:cBhvr>
                                        <p:cTn id="11" dur="1" fill="hold">
                                          <p:stCondLst>
                                            <p:cond delay="0"/>
                                          </p:stCondLst>
                                        </p:cTn>
                                        <p:tgtEl>
                                          <p:spTgt spid="10"/>
                                        </p:tgtEl>
                                        <p:attrNameLst>
                                          <p:attrName>style.visibility</p:attrName>
                                        </p:attrNameLst>
                                      </p:cBhvr>
                                      <p:to>
                                        <p:strVal val="visible"/>
                                      </p:to>
                                    </p:set>
                                  </p:childTnLst>
                                </p:cTn>
                              </p:par>
                              <p:par>
                                <p:cTn id="12" presetID="42" presetClass="entr" presetSubtype="0" fill="hold" nodeType="withEffect">
                                  <p:stCondLst>
                                    <p:cond delay="100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10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 presetClass="entr" presetSubtype="0" fill="hold" grpId="0" nodeType="withEffect">
                                  <p:stCondLst>
                                    <p:cond delay="1000"/>
                                  </p:stCondLst>
                                  <p:childTnLst>
                                    <p:set>
                                      <p:cBhvr>
                                        <p:cTn id="21" dur="1" fill="hold">
                                          <p:stCondLst>
                                            <p:cond delay="0"/>
                                          </p:stCondLst>
                                        </p:cTn>
                                        <p:tgtEl>
                                          <p:spTgt spid="5"/>
                                        </p:tgtEl>
                                        <p:attrNameLst>
                                          <p:attrName>style.visibility</p:attrName>
                                        </p:attrNameLst>
                                      </p:cBhvr>
                                      <p:to>
                                        <p:strVal val="visible"/>
                                      </p:to>
                                    </p:set>
                                  </p:childTnLst>
                                </p:cTn>
                              </p:par>
                              <p:par>
                                <p:cTn id="22" presetID="35" presetClass="emph" presetSubtype="0" repeatCount="indefinite" fill="hold" grpId="1" nodeType="withEffect">
                                  <p:stCondLst>
                                    <p:cond delay="1000"/>
                                  </p:stCondLst>
                                  <p:endCondLst>
                                    <p:cond evt="onNext" delay="0">
                                      <p:tgtEl>
                                        <p:sldTgt/>
                                      </p:tgtEl>
                                    </p:cond>
                                  </p:endCondLst>
                                  <p:childTnLst>
                                    <p:anim calcmode="discrete" valueType="str">
                                      <p:cBhvr>
                                        <p:cTn id="23" dur="500" fill="hold"/>
                                        <p:tgtEl>
                                          <p:spTgt spid="5"/>
                                        </p:tgtEl>
                                        <p:attrNameLst>
                                          <p:attrName>style.visibility</p:attrName>
                                        </p:attrNameLst>
                                      </p:cBhvr>
                                      <p:tavLst>
                                        <p:tav tm="0">
                                          <p:val>
                                            <p:strVal val="hidden"/>
                                          </p:val>
                                        </p:tav>
                                        <p:tav tm="50000">
                                          <p:val>
                                            <p:strVal val="visible"/>
                                          </p:val>
                                        </p:tav>
                                      </p:tavLst>
                                    </p:anim>
                                  </p:childTnLst>
                                </p:cTn>
                              </p:par>
                              <p:par>
                                <p:cTn id="24" presetID="1" presetClass="entr" presetSubtype="0" fill="hold" nodeType="withEffect">
                                  <p:stCondLst>
                                    <p:cond delay="5000"/>
                                  </p:stCondLst>
                                  <p:childTnLst>
                                    <p:set>
                                      <p:cBhvr>
                                        <p:cTn id="25" dur="1" fill="hold">
                                          <p:stCondLst>
                                            <p:cond delay="0"/>
                                          </p:stCondLst>
                                        </p:cTn>
                                        <p:tgtEl>
                                          <p:spTgt spid="34"/>
                                        </p:tgtEl>
                                        <p:attrNameLst>
                                          <p:attrName>style.visibility</p:attrName>
                                        </p:attrNameLst>
                                      </p:cBhvr>
                                      <p:to>
                                        <p:strVal val="visible"/>
                                      </p:to>
                                    </p:set>
                                  </p:childTnLst>
                                </p:cTn>
                              </p:par>
                              <p:par>
                                <p:cTn id="26" presetID="1" presetClass="entr" presetSubtype="0" fill="hold" grpId="0" nodeType="withEffect">
                                  <p:stCondLst>
                                    <p:cond delay="5000"/>
                                  </p:stCondLst>
                                  <p:iterate type="lt">
                                    <p:tmAbs val="20"/>
                                  </p:iterate>
                                  <p:childTnLst>
                                    <p:set>
                                      <p:cBhvr>
                                        <p:cTn id="27" dur="1" fill="hold">
                                          <p:stCondLst>
                                            <p:cond delay="0"/>
                                          </p:stCondLst>
                                        </p:cTn>
                                        <p:tgtEl>
                                          <p:spTgt spid="23"/>
                                        </p:tgtEl>
                                        <p:attrNameLst>
                                          <p:attrName>style.visibility</p:attrName>
                                        </p:attrNameLst>
                                      </p:cBhvr>
                                      <p:to>
                                        <p:strVal val="visible"/>
                                      </p:to>
                                    </p:set>
                                  </p:childTnLst>
                                </p:cTn>
                              </p:par>
                              <p:par>
                                <p:cTn id="28" presetID="1" presetClass="exit" presetSubtype="0" fill="hold" grpId="2" nodeType="withEffect">
                                  <p:stCondLst>
                                    <p:cond delay="5000"/>
                                  </p:stCondLst>
                                  <p:childTnLst>
                                    <p:set>
                                      <p:cBhvr>
                                        <p:cTn id="29" dur="1" fill="hold">
                                          <p:stCondLst>
                                            <p:cond delay="0"/>
                                          </p:stCondLst>
                                        </p:cTn>
                                        <p:tgtEl>
                                          <p:spTgt spid="5"/>
                                        </p:tgtEl>
                                        <p:attrNameLst>
                                          <p:attrName>style.visibility</p:attrName>
                                        </p:attrNameLst>
                                      </p:cBhvr>
                                      <p:to>
                                        <p:strVal val="hidden"/>
                                      </p:to>
                                    </p:set>
                                  </p:childTnLst>
                                </p:cTn>
                              </p:par>
                              <p:par>
                                <p:cTn id="30" presetID="1" presetClass="entr" presetSubtype="0" fill="hold" grpId="0" nodeType="withEffect">
                                  <p:stCondLst>
                                    <p:cond delay="6000"/>
                                  </p:stCondLst>
                                  <p:iterate type="lt">
                                    <p:tmAbs val="20"/>
                                  </p:iterate>
                                  <p:childTnLst>
                                    <p:set>
                                      <p:cBhvr>
                                        <p:cTn id="31" dur="1" fill="hold">
                                          <p:stCondLst>
                                            <p:cond delay="0"/>
                                          </p:stCondLst>
                                        </p:cTn>
                                        <p:tgtEl>
                                          <p:spTgt spid="11"/>
                                        </p:tgtEl>
                                        <p:attrNameLst>
                                          <p:attrName>style.visibility</p:attrName>
                                        </p:attrNameLst>
                                      </p:cBhvr>
                                      <p:to>
                                        <p:strVal val="visible"/>
                                      </p:to>
                                    </p:set>
                                  </p:childTnLst>
                                </p:cTn>
                              </p:par>
                              <p:par>
                                <p:cTn id="32" presetID="1" presetClass="entr" presetSubtype="0" fill="hold" grpId="0" nodeType="withEffect">
                                  <p:stCondLst>
                                    <p:cond delay="9800"/>
                                  </p:stCondLst>
                                  <p:iterate type="lt">
                                    <p:tmAbs val="20"/>
                                  </p:iterate>
                                  <p:childTnLst>
                                    <p:set>
                                      <p:cBhvr>
                                        <p:cTn id="33" dur="1" fill="hold">
                                          <p:stCondLst>
                                            <p:cond delay="0"/>
                                          </p:stCondLst>
                                        </p:cTn>
                                        <p:tgtEl>
                                          <p:spTgt spid="16"/>
                                        </p:tgtEl>
                                        <p:attrNameLst>
                                          <p:attrName>style.visibility</p:attrName>
                                        </p:attrNameLst>
                                      </p:cBhvr>
                                      <p:to>
                                        <p:strVal val="visible"/>
                                      </p:to>
                                    </p:set>
                                  </p:childTnLst>
                                </p:cTn>
                              </p:par>
                              <p:par>
                                <p:cTn id="34" presetID="1" presetClass="entr" presetSubtype="0" fill="hold" grpId="0" nodeType="withEffect">
                                  <p:stCondLst>
                                    <p:cond delay="11000"/>
                                  </p:stCondLst>
                                  <p:iterate type="lt">
                                    <p:tmAbs val="20"/>
                                  </p:iterate>
                                  <p:childTnLst>
                                    <p:set>
                                      <p:cBhvr>
                                        <p:cTn id="35" dur="1" fill="hold">
                                          <p:stCondLst>
                                            <p:cond delay="0"/>
                                          </p:stCondLst>
                                        </p:cTn>
                                        <p:tgtEl>
                                          <p:spTgt spid="18"/>
                                        </p:tgtEl>
                                        <p:attrNameLst>
                                          <p:attrName>style.visibility</p:attrName>
                                        </p:attrNameLst>
                                      </p:cBhvr>
                                      <p:to>
                                        <p:strVal val="visible"/>
                                      </p:to>
                                    </p:set>
                                  </p:childTnLst>
                                </p:cTn>
                              </p:par>
                              <p:par>
                                <p:cTn id="36" presetID="1" presetClass="entr" presetSubtype="0" fill="hold" grpId="0" nodeType="withEffect">
                                  <p:stCondLst>
                                    <p:cond delay="14800"/>
                                  </p:stCondLst>
                                  <p:iterate type="lt">
                                    <p:tmAbs val="20"/>
                                  </p:iterate>
                                  <p:childTnLst>
                                    <p:set>
                                      <p:cBhvr>
                                        <p:cTn id="37" dur="1" fill="hold">
                                          <p:stCondLst>
                                            <p:cond delay="0"/>
                                          </p:stCondLst>
                                        </p:cTn>
                                        <p:tgtEl>
                                          <p:spTgt spid="21"/>
                                        </p:tgtEl>
                                        <p:attrNameLst>
                                          <p:attrName>style.visibility</p:attrName>
                                        </p:attrNameLst>
                                      </p:cBhvr>
                                      <p:to>
                                        <p:strVal val="visible"/>
                                      </p:to>
                                    </p:set>
                                  </p:childTnLst>
                                </p:cTn>
                              </p:par>
                              <p:par>
                                <p:cTn id="38" presetID="1" presetClass="entr" presetSubtype="0" fill="hold" grpId="0" nodeType="withEffect">
                                  <p:stCondLst>
                                    <p:cond delay="20000"/>
                                  </p:stCondLst>
                                  <p:iterate type="lt">
                                    <p:tmAbs val="20"/>
                                  </p:iterate>
                                  <p:childTnLst>
                                    <p:set>
                                      <p:cBhvr>
                                        <p:cTn id="3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0" fill="hold" display="0">
                  <p:stCondLst>
                    <p:cond delay="indefinite"/>
                  </p:stCondLst>
                  <p:endCondLst>
                    <p:cond evt="onStopAudio" delay="0">
                      <p:tgtEl>
                        <p:sldTgt/>
                      </p:tgtEl>
                    </p:cond>
                  </p:endCondLst>
                </p:cTn>
                <p:tgtEl>
                  <p:spTgt spid="2"/>
                </p:tgtEl>
              </p:cMediaNode>
            </p:audio>
          </p:childTnLst>
        </p:cTn>
      </p:par>
    </p:tnLst>
    <p:bldLst>
      <p:bldP spid="25" grpId="0" animBg="1"/>
      <p:bldP spid="10" grpId="0"/>
      <p:bldP spid="8" grpId="0"/>
      <p:bldP spid="11" grpId="0"/>
      <p:bldP spid="16" grpId="0"/>
      <p:bldP spid="18" grpId="0"/>
      <p:bldP spid="21" grpId="0"/>
      <p:bldP spid="22" grpId="0"/>
      <p:bldP spid="23" grpId="0"/>
      <p:bldP spid="5" grpId="0"/>
      <p:bldP spid="5" grpId="1"/>
      <p:bldP spid="5" grpId="2"/>
    </p:bldLst>
  </p:timing>
  <p:extLst>
    <p:ext uri="{E180D4A7-C9FB-4DFB-919C-405C955672EB}">
      <p14:showEvtLst xmlns:p14="http://schemas.microsoft.com/office/powerpoint/2010/main">
        <p14:playEvt time="2426" objId="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F33BF5F-9C4A-0991-51E9-55D5737BCA55}"/>
              </a:ext>
            </a:extLst>
          </p:cNvPr>
          <p:cNvSpPr>
            <a:spLocks noGrp="1"/>
          </p:cNvSpPr>
          <p:nvPr>
            <p:ph type="sldNum" sz="quarter" idx="12"/>
          </p:nvPr>
        </p:nvSpPr>
        <p:spPr/>
        <p:txBody>
          <a:bodyPr/>
          <a:lstStyle/>
          <a:p>
            <a:fld id="{A49DFD55-3C28-40EF-9E31-A92D2E4017FF}" type="slidenum">
              <a:rPr lang="en-US" smtClean="0"/>
              <a:pPr/>
              <a:t>20</a:t>
            </a:fld>
            <a:endParaRPr lang="en-US"/>
          </a:p>
        </p:txBody>
      </p:sp>
      <p:sp>
        <p:nvSpPr>
          <p:cNvPr id="7" name="Footer Placeholder 3">
            <a:extLst>
              <a:ext uri="{FF2B5EF4-FFF2-40B4-BE49-F238E27FC236}">
                <a16:creationId xmlns:a16="http://schemas.microsoft.com/office/drawing/2014/main" id="{786C8DF9-F351-504F-C67C-EC5F33996132}"/>
              </a:ext>
            </a:extLst>
          </p:cNvPr>
          <p:cNvSpPr>
            <a:spLocks noGrp="1"/>
          </p:cNvSpPr>
          <p:nvPr>
            <p:ph type="ftr" sz="quarter" idx="11"/>
          </p:nvPr>
        </p:nvSpPr>
        <p:spPr>
          <a:xfrm>
            <a:off x="4038600" y="6356350"/>
            <a:ext cx="4114800" cy="365125"/>
          </a:xfrm>
        </p:spPr>
        <p:txBody>
          <a:bodyPr/>
          <a:lstStyle/>
          <a:p>
            <a:pPr>
              <a:spcAft>
                <a:spcPts val="600"/>
              </a:spcAft>
            </a:pPr>
            <a:r>
              <a:rPr lang="en-AU" dirty="0"/>
              <a:t>OPTIMIZING THE UI’s CPU BOUND FRAME RATE IN CALL OF DUTY</a:t>
            </a:r>
            <a:endParaRPr lang="en-US" dirty="0"/>
          </a:p>
        </p:txBody>
      </p:sp>
      <p:sp>
        <p:nvSpPr>
          <p:cNvPr id="8" name="TextBox 7">
            <a:extLst>
              <a:ext uri="{FF2B5EF4-FFF2-40B4-BE49-F238E27FC236}">
                <a16:creationId xmlns:a16="http://schemas.microsoft.com/office/drawing/2014/main" id="{2510B0CA-E2F1-2605-4C6C-8897CF0D4B4E}"/>
              </a:ext>
            </a:extLst>
          </p:cNvPr>
          <p:cNvSpPr txBox="1"/>
          <p:nvPr/>
        </p:nvSpPr>
        <p:spPr>
          <a:xfrm>
            <a:off x="200803" y="147477"/>
            <a:ext cx="9307264" cy="523220"/>
          </a:xfrm>
          <a:prstGeom prst="rect">
            <a:avLst/>
          </a:prstGeom>
          <a:noFill/>
        </p:spPr>
        <p:txBody>
          <a:bodyPr wrap="square" rtlCol="0">
            <a:spAutoFit/>
          </a:bodyPr>
          <a:lstStyle/>
          <a:p>
            <a:r>
              <a:rPr lang="en-AU" sz="2800" dirty="0">
                <a:solidFill>
                  <a:schemeClr val="bg1"/>
                </a:solidFill>
                <a:latin typeface="+mj-lt"/>
              </a:rPr>
              <a:t>GARBAGE COLLECTION IN REAL TIME APPLICATIONS</a:t>
            </a:r>
            <a:endParaRPr lang="en-US" sz="2800" dirty="0">
              <a:solidFill>
                <a:schemeClr val="bg1"/>
              </a:solidFill>
              <a:latin typeface="+mj-lt"/>
            </a:endParaRPr>
          </a:p>
        </p:txBody>
      </p:sp>
      <p:pic>
        <p:nvPicPr>
          <p:cNvPr id="10" name="Picture 9">
            <a:extLst>
              <a:ext uri="{FF2B5EF4-FFF2-40B4-BE49-F238E27FC236}">
                <a16:creationId xmlns:a16="http://schemas.microsoft.com/office/drawing/2014/main" id="{0B4AD904-2A53-D810-C59C-59B941B54823}"/>
              </a:ext>
            </a:extLst>
          </p:cNvPr>
          <p:cNvPicPr>
            <a:picLocks noChangeAspect="1"/>
          </p:cNvPicPr>
          <p:nvPr/>
        </p:nvPicPr>
        <p:blipFill>
          <a:blip r:embed="rId3"/>
          <a:stretch>
            <a:fillRect/>
          </a:stretch>
        </p:blipFill>
        <p:spPr>
          <a:xfrm>
            <a:off x="3793860" y="1188247"/>
            <a:ext cx="4604279" cy="4650553"/>
          </a:xfrm>
          <a:prstGeom prst="rect">
            <a:avLst/>
          </a:prstGeom>
        </p:spPr>
      </p:pic>
      <p:pic>
        <p:nvPicPr>
          <p:cNvPr id="14" name="Picture 13">
            <a:extLst>
              <a:ext uri="{FF2B5EF4-FFF2-40B4-BE49-F238E27FC236}">
                <a16:creationId xmlns:a16="http://schemas.microsoft.com/office/drawing/2014/main" id="{1F4EA7CA-3BA9-F705-1FA0-841048987B3A}"/>
              </a:ext>
            </a:extLst>
          </p:cNvPr>
          <p:cNvPicPr>
            <a:picLocks noChangeAspect="1"/>
          </p:cNvPicPr>
          <p:nvPr/>
        </p:nvPicPr>
        <p:blipFill>
          <a:blip r:embed="rId4"/>
          <a:stretch>
            <a:fillRect/>
          </a:stretch>
        </p:blipFill>
        <p:spPr>
          <a:xfrm>
            <a:off x="419099" y="771961"/>
            <a:ext cx="11353800" cy="5483125"/>
          </a:xfrm>
          <a:prstGeom prst="rect">
            <a:avLst/>
          </a:prstGeom>
        </p:spPr>
      </p:pic>
      <p:sp>
        <p:nvSpPr>
          <p:cNvPr id="15" name="TextBox 14">
            <a:extLst>
              <a:ext uri="{FF2B5EF4-FFF2-40B4-BE49-F238E27FC236}">
                <a16:creationId xmlns:a16="http://schemas.microsoft.com/office/drawing/2014/main" id="{1B9F5F70-16EF-E892-8C67-48D95B043A2A}"/>
              </a:ext>
            </a:extLst>
          </p:cNvPr>
          <p:cNvSpPr txBox="1"/>
          <p:nvPr/>
        </p:nvSpPr>
        <p:spPr>
          <a:xfrm>
            <a:off x="2540000" y="2831869"/>
            <a:ext cx="7628466" cy="923330"/>
          </a:xfrm>
          <a:prstGeom prst="rect">
            <a:avLst/>
          </a:prstGeom>
          <a:noFill/>
        </p:spPr>
        <p:txBody>
          <a:bodyPr wrap="square" rtlCol="0">
            <a:spAutoFit/>
          </a:bodyPr>
          <a:lstStyle/>
          <a:p>
            <a:r>
              <a:rPr lang="en-AU" sz="1800" b="1" dirty="0">
                <a:solidFill>
                  <a:schemeClr val="bg1"/>
                </a:solidFill>
                <a:latin typeface="Courier New" panose="02070309020205020404" pitchFamily="49" charset="0"/>
                <a:cs typeface="Courier New" panose="02070309020205020404" pitchFamily="49" charset="0"/>
              </a:rPr>
              <a:t>Step:  </a:t>
            </a:r>
            <a:r>
              <a:rPr lang="en-AU" sz="1800" b="1" dirty="0" err="1">
                <a:solidFill>
                  <a:schemeClr val="accent2"/>
                </a:solidFill>
                <a:latin typeface="Courier New" panose="02070309020205020404" pitchFamily="49" charset="0"/>
                <a:cs typeface="Courier New" panose="02070309020205020404" pitchFamily="49" charset="0"/>
              </a:rPr>
              <a:t>lua_gc</a:t>
            </a:r>
            <a:r>
              <a:rPr lang="en-AU" sz="1800" b="1" dirty="0">
                <a:solidFill>
                  <a:schemeClr val="bg1"/>
                </a:solidFill>
                <a:latin typeface="Courier New" panose="02070309020205020404" pitchFamily="49" charset="0"/>
                <a:cs typeface="Courier New" panose="02070309020205020404" pitchFamily="49" charset="0"/>
              </a:rPr>
              <a:t>( </a:t>
            </a:r>
            <a:r>
              <a:rPr lang="en-AU" sz="1800" b="1" dirty="0" err="1">
                <a:solidFill>
                  <a:schemeClr val="accent4">
                    <a:lumMod val="50000"/>
                  </a:schemeClr>
                </a:solidFill>
                <a:latin typeface="Courier New" panose="02070309020205020404" pitchFamily="49" charset="0"/>
                <a:cs typeface="Courier New" panose="02070309020205020404" pitchFamily="49" charset="0"/>
              </a:rPr>
              <a:t>luaVM</a:t>
            </a:r>
            <a:r>
              <a:rPr lang="en-AU" sz="1800" b="1" dirty="0">
                <a:solidFill>
                  <a:schemeClr val="bg1"/>
                </a:solidFill>
                <a:latin typeface="Courier New" panose="02070309020205020404" pitchFamily="49" charset="0"/>
                <a:cs typeface="Courier New" panose="02070309020205020404" pitchFamily="49" charset="0"/>
              </a:rPr>
              <a:t>, </a:t>
            </a:r>
            <a:r>
              <a:rPr lang="en-AU" sz="1800" b="1" dirty="0">
                <a:solidFill>
                  <a:srgbClr val="954ECA"/>
                </a:solidFill>
                <a:latin typeface="Courier New" panose="02070309020205020404" pitchFamily="49" charset="0"/>
                <a:cs typeface="Courier New" panose="02070309020205020404" pitchFamily="49" charset="0"/>
              </a:rPr>
              <a:t>LUA_GCSTEP</a:t>
            </a:r>
            <a:r>
              <a:rPr lang="en-AU" sz="1800" b="1" dirty="0">
                <a:solidFill>
                  <a:schemeClr val="bg1"/>
                </a:solidFill>
                <a:latin typeface="Courier New" panose="02070309020205020404" pitchFamily="49" charset="0"/>
                <a:cs typeface="Courier New" panose="02070309020205020404" pitchFamily="49" charset="0"/>
              </a:rPr>
              <a:t>, </a:t>
            </a:r>
            <a:r>
              <a:rPr lang="en-AU" sz="1800" b="1" dirty="0">
                <a:solidFill>
                  <a:srgbClr val="954ECA"/>
                </a:solidFill>
                <a:latin typeface="Courier New" panose="02070309020205020404" pitchFamily="49" charset="0"/>
                <a:cs typeface="Courier New" panose="02070309020205020404" pitchFamily="49" charset="0"/>
              </a:rPr>
              <a:t>MY_KB_THRESHOLD</a:t>
            </a:r>
            <a:r>
              <a:rPr lang="en-AU" sz="1800" b="1" dirty="0">
                <a:solidFill>
                  <a:schemeClr val="bg1"/>
                </a:solidFill>
                <a:latin typeface="Courier New" panose="02070309020205020404" pitchFamily="49" charset="0"/>
                <a:cs typeface="Courier New" panose="02070309020205020404" pitchFamily="49" charset="0"/>
              </a:rPr>
              <a:t> );</a:t>
            </a:r>
          </a:p>
          <a:p>
            <a:endParaRPr lang="en-AU" b="1" dirty="0">
              <a:solidFill>
                <a:schemeClr val="bg1"/>
              </a:solidFill>
              <a:latin typeface="Courier New" panose="02070309020205020404" pitchFamily="49" charset="0"/>
              <a:cs typeface="Courier New" panose="02070309020205020404" pitchFamily="49" charset="0"/>
            </a:endParaRPr>
          </a:p>
          <a:p>
            <a:r>
              <a:rPr lang="en-AU" b="1" dirty="0">
                <a:solidFill>
                  <a:schemeClr val="bg1"/>
                </a:solidFill>
                <a:latin typeface="Courier New" panose="02070309020205020404" pitchFamily="49" charset="0"/>
                <a:cs typeface="Courier New" panose="02070309020205020404" pitchFamily="49" charset="0"/>
              </a:rPr>
              <a:t>Full:  </a:t>
            </a:r>
            <a:r>
              <a:rPr lang="en-AU" b="1" dirty="0" err="1">
                <a:solidFill>
                  <a:schemeClr val="accent2"/>
                </a:solidFill>
                <a:latin typeface="Courier New" panose="02070309020205020404" pitchFamily="49" charset="0"/>
                <a:cs typeface="Courier New" panose="02070309020205020404" pitchFamily="49" charset="0"/>
              </a:rPr>
              <a:t>lua_gc</a:t>
            </a:r>
            <a:r>
              <a:rPr lang="en-AU" b="1" dirty="0">
                <a:solidFill>
                  <a:schemeClr val="bg1"/>
                </a:solidFill>
                <a:latin typeface="Courier New" panose="02070309020205020404" pitchFamily="49" charset="0"/>
                <a:cs typeface="Courier New" panose="02070309020205020404" pitchFamily="49" charset="0"/>
              </a:rPr>
              <a:t>( </a:t>
            </a:r>
            <a:r>
              <a:rPr lang="en-AU" sz="1800" b="1" dirty="0" err="1">
                <a:solidFill>
                  <a:schemeClr val="accent4">
                    <a:lumMod val="50000"/>
                  </a:schemeClr>
                </a:solidFill>
                <a:latin typeface="Courier New" panose="02070309020205020404" pitchFamily="49" charset="0"/>
                <a:cs typeface="Courier New" panose="02070309020205020404" pitchFamily="49" charset="0"/>
              </a:rPr>
              <a:t>luaVM</a:t>
            </a:r>
            <a:r>
              <a:rPr lang="en-AU" b="1" dirty="0">
                <a:solidFill>
                  <a:schemeClr val="bg1"/>
                </a:solidFill>
                <a:latin typeface="Courier New" panose="02070309020205020404" pitchFamily="49" charset="0"/>
                <a:cs typeface="Courier New" panose="02070309020205020404" pitchFamily="49" charset="0"/>
              </a:rPr>
              <a:t>, </a:t>
            </a:r>
            <a:r>
              <a:rPr lang="en-AU" b="1" dirty="0">
                <a:solidFill>
                  <a:srgbClr val="954ECA"/>
                </a:solidFill>
                <a:latin typeface="Courier New" panose="02070309020205020404" pitchFamily="49" charset="0"/>
                <a:cs typeface="Courier New" panose="02070309020205020404" pitchFamily="49" charset="0"/>
              </a:rPr>
              <a:t>LUA_GCCOLLECT</a:t>
            </a:r>
            <a:r>
              <a:rPr lang="en-AU" b="1" dirty="0">
                <a:solidFill>
                  <a:schemeClr val="bg1"/>
                </a:solidFill>
                <a:latin typeface="Courier New" panose="02070309020205020404" pitchFamily="49" charset="0"/>
                <a:cs typeface="Courier New" panose="02070309020205020404" pitchFamily="49" charset="0"/>
              </a:rPr>
              <a:t>, 0 );</a:t>
            </a:r>
          </a:p>
        </p:txBody>
      </p:sp>
      <p:pic>
        <p:nvPicPr>
          <p:cNvPr id="17" name="Picture 16">
            <a:extLst>
              <a:ext uri="{FF2B5EF4-FFF2-40B4-BE49-F238E27FC236}">
                <a16:creationId xmlns:a16="http://schemas.microsoft.com/office/drawing/2014/main" id="{EEE5F0C4-7D99-7AA9-DF1B-ED168E4ABB70}"/>
              </a:ext>
            </a:extLst>
          </p:cNvPr>
          <p:cNvPicPr>
            <a:picLocks noChangeAspect="1"/>
          </p:cNvPicPr>
          <p:nvPr/>
        </p:nvPicPr>
        <p:blipFill>
          <a:blip r:embed="rId5"/>
          <a:stretch>
            <a:fillRect/>
          </a:stretch>
        </p:blipFill>
        <p:spPr>
          <a:xfrm>
            <a:off x="419099" y="716849"/>
            <a:ext cx="11430000" cy="5588869"/>
          </a:xfrm>
          <a:prstGeom prst="rect">
            <a:avLst/>
          </a:prstGeom>
        </p:spPr>
      </p:pic>
      <p:sp>
        <p:nvSpPr>
          <p:cNvPr id="18" name="TextBox 17">
            <a:extLst>
              <a:ext uri="{FF2B5EF4-FFF2-40B4-BE49-F238E27FC236}">
                <a16:creationId xmlns:a16="http://schemas.microsoft.com/office/drawing/2014/main" id="{FE829B31-C1FF-A8FF-92CC-0071A7C71C94}"/>
              </a:ext>
            </a:extLst>
          </p:cNvPr>
          <p:cNvSpPr txBox="1"/>
          <p:nvPr/>
        </p:nvSpPr>
        <p:spPr>
          <a:xfrm>
            <a:off x="2921000" y="2467802"/>
            <a:ext cx="7628466" cy="1754326"/>
          </a:xfrm>
          <a:prstGeom prst="rect">
            <a:avLst/>
          </a:prstGeom>
          <a:noFill/>
        </p:spPr>
        <p:txBody>
          <a:bodyPr wrap="square" rtlCol="0">
            <a:spAutoFit/>
          </a:bodyPr>
          <a:lstStyle/>
          <a:p>
            <a:r>
              <a:rPr lang="en-AU" b="1" dirty="0">
                <a:solidFill>
                  <a:schemeClr val="bg1"/>
                </a:solidFill>
                <a:latin typeface="Courier New" panose="02070309020205020404" pitchFamily="49" charset="0"/>
                <a:cs typeface="Courier New" panose="02070309020205020404" pitchFamily="49" charset="0"/>
              </a:rPr>
              <a:t>// Minimally indivisible step:</a:t>
            </a:r>
            <a:endParaRPr lang="en-AU" sz="1800" b="1" dirty="0">
              <a:solidFill>
                <a:schemeClr val="bg1"/>
              </a:solidFill>
              <a:latin typeface="Courier New" panose="02070309020205020404" pitchFamily="49" charset="0"/>
              <a:cs typeface="Courier New" panose="02070309020205020404" pitchFamily="49" charset="0"/>
            </a:endParaRPr>
          </a:p>
          <a:p>
            <a:endParaRPr lang="en-AU" b="1" dirty="0">
              <a:solidFill>
                <a:schemeClr val="bg1"/>
              </a:solidFill>
              <a:latin typeface="Courier New" panose="02070309020205020404" pitchFamily="49" charset="0"/>
              <a:cs typeface="Courier New" panose="02070309020205020404" pitchFamily="49" charset="0"/>
            </a:endParaRPr>
          </a:p>
          <a:p>
            <a:endParaRPr lang="en-AU" b="1" dirty="0">
              <a:solidFill>
                <a:schemeClr val="bg1"/>
              </a:solidFill>
              <a:latin typeface="Courier New" panose="02070309020205020404" pitchFamily="49" charset="0"/>
              <a:cs typeface="Courier New" panose="02070309020205020404" pitchFamily="49" charset="0"/>
            </a:endParaRPr>
          </a:p>
          <a:p>
            <a:r>
              <a:rPr lang="en-AU" sz="1800" b="1" dirty="0">
                <a:solidFill>
                  <a:schemeClr val="bg1"/>
                </a:solidFill>
                <a:latin typeface="Courier New" panose="02070309020205020404" pitchFamily="49" charset="0"/>
                <a:cs typeface="Courier New" panose="02070309020205020404" pitchFamily="49" charset="0"/>
              </a:rPr>
              <a:t>#define </a:t>
            </a:r>
            <a:r>
              <a:rPr lang="en-AU" b="1" dirty="0">
                <a:solidFill>
                  <a:srgbClr val="954ECA"/>
                </a:solidFill>
                <a:latin typeface="Courier New" panose="02070309020205020404" pitchFamily="49" charset="0"/>
                <a:cs typeface="Courier New" panose="02070309020205020404" pitchFamily="49" charset="0"/>
              </a:rPr>
              <a:t>MY_KB_THRESHOLD </a:t>
            </a:r>
            <a:r>
              <a:rPr lang="en-AU" b="1" dirty="0">
                <a:solidFill>
                  <a:schemeClr val="bg1"/>
                </a:solidFill>
                <a:latin typeface="Courier New" panose="02070309020205020404" pitchFamily="49" charset="0"/>
                <a:cs typeface="Courier New" panose="02070309020205020404" pitchFamily="49" charset="0"/>
              </a:rPr>
              <a:t>0</a:t>
            </a:r>
          </a:p>
          <a:p>
            <a:endParaRPr lang="en-AU" sz="1800" b="1" dirty="0">
              <a:solidFill>
                <a:schemeClr val="bg1"/>
              </a:solidFill>
              <a:latin typeface="Courier New" panose="02070309020205020404" pitchFamily="49" charset="0"/>
              <a:cs typeface="Courier New" panose="02070309020205020404" pitchFamily="49" charset="0"/>
            </a:endParaRPr>
          </a:p>
          <a:p>
            <a:r>
              <a:rPr lang="en-AU" sz="1800" b="1" dirty="0" err="1">
                <a:solidFill>
                  <a:schemeClr val="accent2"/>
                </a:solidFill>
                <a:latin typeface="Courier New" panose="02070309020205020404" pitchFamily="49" charset="0"/>
                <a:cs typeface="Courier New" panose="02070309020205020404" pitchFamily="49" charset="0"/>
              </a:rPr>
              <a:t>lua_gc</a:t>
            </a:r>
            <a:r>
              <a:rPr lang="en-AU" sz="1800" b="1" dirty="0">
                <a:solidFill>
                  <a:schemeClr val="bg1"/>
                </a:solidFill>
                <a:latin typeface="Courier New" panose="02070309020205020404" pitchFamily="49" charset="0"/>
                <a:cs typeface="Courier New" panose="02070309020205020404" pitchFamily="49" charset="0"/>
              </a:rPr>
              <a:t>( </a:t>
            </a:r>
            <a:r>
              <a:rPr lang="en-AU" sz="1800" b="1" dirty="0" err="1">
                <a:solidFill>
                  <a:schemeClr val="accent4">
                    <a:lumMod val="50000"/>
                  </a:schemeClr>
                </a:solidFill>
                <a:latin typeface="Courier New" panose="02070309020205020404" pitchFamily="49" charset="0"/>
                <a:cs typeface="Courier New" panose="02070309020205020404" pitchFamily="49" charset="0"/>
              </a:rPr>
              <a:t>luaVM</a:t>
            </a:r>
            <a:r>
              <a:rPr lang="en-AU" sz="1800" b="1" dirty="0">
                <a:solidFill>
                  <a:schemeClr val="bg1"/>
                </a:solidFill>
                <a:latin typeface="Courier New" panose="02070309020205020404" pitchFamily="49" charset="0"/>
                <a:cs typeface="Courier New" panose="02070309020205020404" pitchFamily="49" charset="0"/>
              </a:rPr>
              <a:t>, </a:t>
            </a:r>
            <a:r>
              <a:rPr lang="en-AU" sz="1800" b="1" dirty="0">
                <a:solidFill>
                  <a:srgbClr val="954ECA"/>
                </a:solidFill>
                <a:latin typeface="Courier New" panose="02070309020205020404" pitchFamily="49" charset="0"/>
                <a:cs typeface="Courier New" panose="02070309020205020404" pitchFamily="49" charset="0"/>
              </a:rPr>
              <a:t>LUA_GCSTEP</a:t>
            </a:r>
            <a:r>
              <a:rPr lang="en-AU" sz="1800" b="1" dirty="0">
                <a:solidFill>
                  <a:schemeClr val="bg1"/>
                </a:solidFill>
                <a:latin typeface="Courier New" panose="02070309020205020404" pitchFamily="49" charset="0"/>
                <a:cs typeface="Courier New" panose="02070309020205020404" pitchFamily="49" charset="0"/>
              </a:rPr>
              <a:t>, </a:t>
            </a:r>
            <a:r>
              <a:rPr lang="en-AU" sz="1800" b="1" dirty="0">
                <a:solidFill>
                  <a:srgbClr val="954ECA"/>
                </a:solidFill>
                <a:latin typeface="Courier New" panose="02070309020205020404" pitchFamily="49" charset="0"/>
                <a:cs typeface="Courier New" panose="02070309020205020404" pitchFamily="49" charset="0"/>
              </a:rPr>
              <a:t>MY_KB_THRESHOLD</a:t>
            </a:r>
            <a:r>
              <a:rPr lang="en-AU" sz="1800" b="1" dirty="0">
                <a:solidFill>
                  <a:schemeClr val="bg1"/>
                </a:solidFill>
                <a:latin typeface="Courier New" panose="02070309020205020404" pitchFamily="49" charset="0"/>
                <a:cs typeface="Courier New" panose="02070309020205020404" pitchFamily="49" charset="0"/>
              </a:rPr>
              <a:t> );</a:t>
            </a:r>
          </a:p>
        </p:txBody>
      </p:sp>
      <p:sp>
        <p:nvSpPr>
          <p:cNvPr id="19" name="TextBox 18">
            <a:extLst>
              <a:ext uri="{FF2B5EF4-FFF2-40B4-BE49-F238E27FC236}">
                <a16:creationId xmlns:a16="http://schemas.microsoft.com/office/drawing/2014/main" id="{CD892AF2-9839-5FB2-499F-0DBB588A6B8F}"/>
              </a:ext>
            </a:extLst>
          </p:cNvPr>
          <p:cNvSpPr txBox="1"/>
          <p:nvPr/>
        </p:nvSpPr>
        <p:spPr>
          <a:xfrm>
            <a:off x="1981201" y="1582340"/>
            <a:ext cx="8712199" cy="3693319"/>
          </a:xfrm>
          <a:prstGeom prst="rect">
            <a:avLst/>
          </a:prstGeom>
          <a:noFill/>
        </p:spPr>
        <p:txBody>
          <a:bodyPr wrap="square" rtlCol="0">
            <a:spAutoFit/>
          </a:bodyPr>
          <a:lstStyle/>
          <a:p>
            <a:r>
              <a:rPr lang="en-AU" b="1" dirty="0">
                <a:solidFill>
                  <a:srgbClr val="569009"/>
                </a:solidFill>
                <a:latin typeface="Courier New" panose="02070309020205020404" pitchFamily="49" charset="0"/>
                <a:cs typeface="Courier New" panose="02070309020205020404" pitchFamily="49" charset="0"/>
              </a:rPr>
              <a:t>//</a:t>
            </a:r>
          </a:p>
          <a:p>
            <a:r>
              <a:rPr lang="en-AU" b="1" dirty="0">
                <a:solidFill>
                  <a:srgbClr val="569009"/>
                </a:solidFill>
                <a:latin typeface="Courier New" panose="02070309020205020404" pitchFamily="49" charset="0"/>
                <a:cs typeface="Courier New" panose="02070309020205020404" pitchFamily="49" charset="0"/>
              </a:rPr>
              <a:t>// Time limited GC to 100us</a:t>
            </a:r>
          </a:p>
          <a:p>
            <a:r>
              <a:rPr lang="en-AU" b="1" dirty="0">
                <a:solidFill>
                  <a:srgbClr val="569009"/>
                </a:solidFill>
                <a:latin typeface="Courier New" panose="02070309020205020404" pitchFamily="49" charset="0"/>
                <a:cs typeface="Courier New" panose="02070309020205020404" pitchFamily="49" charset="0"/>
              </a:rPr>
              <a:t>//</a:t>
            </a:r>
            <a:endParaRPr lang="en-AU" sz="1800" b="1" dirty="0">
              <a:solidFill>
                <a:schemeClr val="bg1"/>
              </a:solidFill>
              <a:latin typeface="Courier New" panose="02070309020205020404" pitchFamily="49" charset="0"/>
              <a:cs typeface="Courier New" panose="02070309020205020404" pitchFamily="49" charset="0"/>
            </a:endParaRPr>
          </a:p>
          <a:p>
            <a:endParaRPr lang="en-AU" b="1" dirty="0">
              <a:solidFill>
                <a:schemeClr val="bg1"/>
              </a:solidFill>
              <a:latin typeface="Courier New" panose="02070309020205020404" pitchFamily="49" charset="0"/>
              <a:cs typeface="Courier New" panose="02070309020205020404" pitchFamily="49" charset="0"/>
            </a:endParaRPr>
          </a:p>
          <a:p>
            <a:r>
              <a:rPr lang="en-AU" sz="1800" b="1" dirty="0">
                <a:solidFill>
                  <a:schemeClr val="bg1">
                    <a:lumMod val="65000"/>
                  </a:schemeClr>
                </a:solidFill>
                <a:latin typeface="Courier New" panose="02070309020205020404" pitchFamily="49" charset="0"/>
                <a:cs typeface="Courier New" panose="02070309020205020404" pitchFamily="49" charset="0"/>
              </a:rPr>
              <a:t>#define</a:t>
            </a:r>
            <a:r>
              <a:rPr lang="en-AU" sz="1800" b="1" dirty="0">
                <a:solidFill>
                  <a:schemeClr val="bg1"/>
                </a:solidFill>
                <a:latin typeface="Courier New" panose="02070309020205020404" pitchFamily="49" charset="0"/>
                <a:cs typeface="Courier New" panose="02070309020205020404" pitchFamily="49" charset="0"/>
              </a:rPr>
              <a:t> </a:t>
            </a:r>
            <a:r>
              <a:rPr lang="en-AU" b="1" dirty="0">
                <a:solidFill>
                  <a:srgbClr val="954ECA"/>
                </a:solidFill>
                <a:latin typeface="Courier New" panose="02070309020205020404" pitchFamily="49" charset="0"/>
                <a:cs typeface="Courier New" panose="02070309020205020404" pitchFamily="49" charset="0"/>
              </a:rPr>
              <a:t>MY_KB_THRESHOLD </a:t>
            </a:r>
            <a:r>
              <a:rPr lang="en-AU" b="1" dirty="0">
                <a:solidFill>
                  <a:schemeClr val="bg1"/>
                </a:solidFill>
                <a:latin typeface="Courier New" panose="02070309020205020404" pitchFamily="49" charset="0"/>
                <a:cs typeface="Courier New" panose="02070309020205020404" pitchFamily="49" charset="0"/>
              </a:rPr>
              <a:t>0</a:t>
            </a:r>
          </a:p>
          <a:p>
            <a:r>
              <a:rPr lang="en-AU" b="1" dirty="0">
                <a:solidFill>
                  <a:schemeClr val="bg1">
                    <a:lumMod val="65000"/>
                  </a:schemeClr>
                </a:solidFill>
                <a:latin typeface="Courier New" panose="02070309020205020404" pitchFamily="49" charset="0"/>
                <a:cs typeface="Courier New" panose="02070309020205020404" pitchFamily="49" charset="0"/>
              </a:rPr>
              <a:t>#define</a:t>
            </a:r>
            <a:r>
              <a:rPr lang="en-AU" b="1" dirty="0">
                <a:solidFill>
                  <a:schemeClr val="bg1"/>
                </a:solidFill>
                <a:latin typeface="Courier New" panose="02070309020205020404" pitchFamily="49" charset="0"/>
                <a:cs typeface="Courier New" panose="02070309020205020404" pitchFamily="49" charset="0"/>
              </a:rPr>
              <a:t> </a:t>
            </a:r>
            <a:r>
              <a:rPr lang="en-AU" b="1" dirty="0">
                <a:solidFill>
                  <a:srgbClr val="954ECA"/>
                </a:solidFill>
                <a:latin typeface="Courier New" panose="02070309020205020404" pitchFamily="49" charset="0"/>
                <a:cs typeface="Courier New" panose="02070309020205020404" pitchFamily="49" charset="0"/>
              </a:rPr>
              <a:t>MY_GC_TIME_SLOT</a:t>
            </a:r>
            <a:r>
              <a:rPr lang="en-AU" b="1" dirty="0">
                <a:solidFill>
                  <a:schemeClr val="bg1"/>
                </a:solidFill>
                <a:latin typeface="Courier New" panose="02070309020205020404" pitchFamily="49" charset="0"/>
                <a:cs typeface="Courier New" panose="02070309020205020404" pitchFamily="49" charset="0"/>
              </a:rPr>
              <a:t> 100</a:t>
            </a:r>
          </a:p>
          <a:p>
            <a:endParaRPr lang="en-AU" sz="1800" b="1" dirty="0">
              <a:solidFill>
                <a:schemeClr val="bg1"/>
              </a:solidFill>
              <a:latin typeface="Courier New" panose="02070309020205020404" pitchFamily="49" charset="0"/>
              <a:cs typeface="Courier New" panose="02070309020205020404" pitchFamily="49" charset="0"/>
            </a:endParaRPr>
          </a:p>
          <a:p>
            <a:r>
              <a:rPr lang="fr-FR" b="1" dirty="0" err="1">
                <a:solidFill>
                  <a:srgbClr val="00B0F0"/>
                </a:solidFill>
                <a:latin typeface="Courier New" panose="02070309020205020404" pitchFamily="49" charset="0"/>
                <a:cs typeface="Courier New" panose="02070309020205020404" pitchFamily="49" charset="0"/>
              </a:rPr>
              <a:t>const</a:t>
            </a:r>
            <a:r>
              <a:rPr lang="fr-FR" b="1" dirty="0">
                <a:solidFill>
                  <a:srgbClr val="00B0F0"/>
                </a:solidFill>
                <a:latin typeface="Courier New" panose="02070309020205020404" pitchFamily="49" charset="0"/>
                <a:cs typeface="Courier New" panose="02070309020205020404" pitchFamily="49" charset="0"/>
              </a:rPr>
              <a:t> </a:t>
            </a:r>
            <a:r>
              <a:rPr lang="fr-FR" b="1" dirty="0">
                <a:solidFill>
                  <a:srgbClr val="FFFF00"/>
                </a:solidFill>
                <a:latin typeface="Courier New" panose="02070309020205020404" pitchFamily="49" charset="0"/>
                <a:cs typeface="Courier New" panose="02070309020205020404" pitchFamily="49" charset="0"/>
              </a:rPr>
              <a:t>uint64_t</a:t>
            </a:r>
            <a:r>
              <a:rPr lang="fr-FR" b="1" dirty="0">
                <a:solidFill>
                  <a:srgbClr val="954ECA"/>
                </a:solidFill>
                <a:latin typeface="Courier New" panose="02070309020205020404" pitchFamily="49" charset="0"/>
                <a:cs typeface="Courier New" panose="02070309020205020404" pitchFamily="49" charset="0"/>
              </a:rPr>
              <a:t> </a:t>
            </a:r>
            <a:r>
              <a:rPr lang="fr-FR" b="1" dirty="0" err="1">
                <a:solidFill>
                  <a:schemeClr val="accent4">
                    <a:lumMod val="50000"/>
                  </a:schemeClr>
                </a:solidFill>
                <a:latin typeface="Courier New" panose="02070309020205020404" pitchFamily="49" charset="0"/>
                <a:cs typeface="Courier New" panose="02070309020205020404" pitchFamily="49" charset="0"/>
              </a:rPr>
              <a:t>timer</a:t>
            </a:r>
            <a:r>
              <a:rPr lang="fr-FR" b="1" dirty="0">
                <a:solidFill>
                  <a:srgbClr val="954ECA"/>
                </a:solidFill>
                <a:latin typeface="Courier New" panose="02070309020205020404" pitchFamily="49" charset="0"/>
                <a:cs typeface="Courier New" panose="02070309020205020404" pitchFamily="49" charset="0"/>
              </a:rPr>
              <a:t> = </a:t>
            </a:r>
            <a:r>
              <a:rPr lang="fr-FR" b="1" dirty="0" err="1">
                <a:solidFill>
                  <a:schemeClr val="accent2"/>
                </a:solidFill>
                <a:latin typeface="Courier New" panose="02070309020205020404" pitchFamily="49" charset="0"/>
                <a:cs typeface="Courier New" panose="02070309020205020404" pitchFamily="49" charset="0"/>
              </a:rPr>
              <a:t>Sys_Microseconds</a:t>
            </a:r>
            <a:r>
              <a:rPr lang="fr-FR" b="1" dirty="0">
                <a:solidFill>
                  <a:schemeClr val="bg1"/>
                </a:solidFill>
                <a:latin typeface="Courier New" panose="02070309020205020404" pitchFamily="49" charset="0"/>
                <a:cs typeface="Courier New" panose="02070309020205020404" pitchFamily="49" charset="0"/>
              </a:rPr>
              <a:t>()</a:t>
            </a:r>
            <a:r>
              <a:rPr lang="fr-FR" b="1" dirty="0">
                <a:solidFill>
                  <a:srgbClr val="954ECA"/>
                </a:solidFill>
                <a:latin typeface="Courier New" panose="02070309020205020404" pitchFamily="49" charset="0"/>
                <a:cs typeface="Courier New" panose="02070309020205020404" pitchFamily="49" charset="0"/>
              </a:rPr>
              <a:t> + </a:t>
            </a:r>
            <a:r>
              <a:rPr lang="en-AU" b="1" dirty="0">
                <a:solidFill>
                  <a:srgbClr val="954ECA"/>
                </a:solidFill>
                <a:latin typeface="Courier New" panose="02070309020205020404" pitchFamily="49" charset="0"/>
                <a:cs typeface="Courier New" panose="02070309020205020404" pitchFamily="49" charset="0"/>
              </a:rPr>
              <a:t>MY_GC_TIME_SLOT</a:t>
            </a:r>
            <a:r>
              <a:rPr lang="fr-FR" b="1" dirty="0">
                <a:solidFill>
                  <a:schemeClr val="bg1"/>
                </a:solidFill>
                <a:latin typeface="Courier New" panose="02070309020205020404" pitchFamily="49" charset="0"/>
                <a:cs typeface="Courier New" panose="02070309020205020404" pitchFamily="49" charset="0"/>
              </a:rPr>
              <a:t>;</a:t>
            </a:r>
          </a:p>
          <a:p>
            <a:r>
              <a:rPr lang="en-AU" b="1" dirty="0">
                <a:solidFill>
                  <a:srgbClr val="954ECA"/>
                </a:solidFill>
                <a:latin typeface="Courier New" panose="02070309020205020404" pitchFamily="49" charset="0"/>
                <a:cs typeface="Courier New" panose="02070309020205020404" pitchFamily="49" charset="0"/>
              </a:rPr>
              <a:t>do</a:t>
            </a:r>
          </a:p>
          <a:p>
            <a:r>
              <a:rPr lang="en-AU" sz="1800" b="1" dirty="0">
                <a:solidFill>
                  <a:schemeClr val="bg1"/>
                </a:solidFill>
                <a:latin typeface="Courier New" panose="02070309020205020404" pitchFamily="49" charset="0"/>
                <a:cs typeface="Courier New" panose="02070309020205020404" pitchFamily="49" charset="0"/>
              </a:rPr>
              <a:t>{</a:t>
            </a:r>
          </a:p>
          <a:p>
            <a:r>
              <a:rPr lang="en-AU" sz="1800" b="1" dirty="0">
                <a:solidFill>
                  <a:schemeClr val="accent2"/>
                </a:solidFill>
                <a:latin typeface="Courier New" panose="02070309020205020404" pitchFamily="49" charset="0"/>
                <a:cs typeface="Courier New" panose="02070309020205020404" pitchFamily="49" charset="0"/>
              </a:rPr>
              <a:t>    </a:t>
            </a:r>
            <a:r>
              <a:rPr lang="en-AU" sz="1800" b="1" dirty="0" err="1">
                <a:solidFill>
                  <a:schemeClr val="accent2"/>
                </a:solidFill>
                <a:latin typeface="Courier New" panose="02070309020205020404" pitchFamily="49" charset="0"/>
                <a:cs typeface="Courier New" panose="02070309020205020404" pitchFamily="49" charset="0"/>
              </a:rPr>
              <a:t>lua_gc</a:t>
            </a:r>
            <a:r>
              <a:rPr lang="en-AU" sz="1800" b="1" dirty="0">
                <a:solidFill>
                  <a:schemeClr val="bg1"/>
                </a:solidFill>
                <a:latin typeface="Courier New" panose="02070309020205020404" pitchFamily="49" charset="0"/>
                <a:cs typeface="Courier New" panose="02070309020205020404" pitchFamily="49" charset="0"/>
              </a:rPr>
              <a:t>( </a:t>
            </a:r>
            <a:r>
              <a:rPr lang="en-AU" sz="1800" b="1" dirty="0" err="1">
                <a:solidFill>
                  <a:schemeClr val="accent4">
                    <a:lumMod val="50000"/>
                  </a:schemeClr>
                </a:solidFill>
                <a:latin typeface="Courier New" panose="02070309020205020404" pitchFamily="49" charset="0"/>
                <a:cs typeface="Courier New" panose="02070309020205020404" pitchFamily="49" charset="0"/>
              </a:rPr>
              <a:t>luaVM</a:t>
            </a:r>
            <a:r>
              <a:rPr lang="en-AU" sz="1800" b="1" dirty="0">
                <a:solidFill>
                  <a:schemeClr val="bg1"/>
                </a:solidFill>
                <a:latin typeface="Courier New" panose="02070309020205020404" pitchFamily="49" charset="0"/>
                <a:cs typeface="Courier New" panose="02070309020205020404" pitchFamily="49" charset="0"/>
              </a:rPr>
              <a:t>, </a:t>
            </a:r>
            <a:r>
              <a:rPr lang="en-AU" sz="1800" b="1" dirty="0">
                <a:solidFill>
                  <a:srgbClr val="954ECA"/>
                </a:solidFill>
                <a:latin typeface="Courier New" panose="02070309020205020404" pitchFamily="49" charset="0"/>
                <a:cs typeface="Courier New" panose="02070309020205020404" pitchFamily="49" charset="0"/>
              </a:rPr>
              <a:t>LUA_GCSTEP</a:t>
            </a:r>
            <a:r>
              <a:rPr lang="en-AU" sz="1800" b="1" dirty="0">
                <a:solidFill>
                  <a:schemeClr val="bg1"/>
                </a:solidFill>
                <a:latin typeface="Courier New" panose="02070309020205020404" pitchFamily="49" charset="0"/>
                <a:cs typeface="Courier New" panose="02070309020205020404" pitchFamily="49" charset="0"/>
              </a:rPr>
              <a:t>, </a:t>
            </a:r>
            <a:r>
              <a:rPr lang="en-AU" sz="1800" b="1" dirty="0">
                <a:solidFill>
                  <a:srgbClr val="954ECA"/>
                </a:solidFill>
                <a:latin typeface="Courier New" panose="02070309020205020404" pitchFamily="49" charset="0"/>
                <a:cs typeface="Courier New" panose="02070309020205020404" pitchFamily="49" charset="0"/>
              </a:rPr>
              <a:t>MY_KB_THRESHOLD</a:t>
            </a:r>
            <a:r>
              <a:rPr lang="en-AU" sz="1800" b="1" dirty="0">
                <a:solidFill>
                  <a:schemeClr val="bg1"/>
                </a:solidFill>
                <a:latin typeface="Courier New" panose="02070309020205020404" pitchFamily="49" charset="0"/>
                <a:cs typeface="Courier New" panose="02070309020205020404" pitchFamily="49" charset="0"/>
              </a:rPr>
              <a:t> )</a:t>
            </a:r>
          </a:p>
          <a:p>
            <a:r>
              <a:rPr lang="en-AU" b="1" dirty="0">
                <a:solidFill>
                  <a:schemeClr val="bg1"/>
                </a:solidFill>
                <a:latin typeface="Courier New" panose="02070309020205020404" pitchFamily="49" charset="0"/>
                <a:cs typeface="Courier New" panose="02070309020205020404" pitchFamily="49" charset="0"/>
              </a:rPr>
              <a:t>}</a:t>
            </a:r>
          </a:p>
          <a:p>
            <a:r>
              <a:rPr lang="en-AU" sz="1800" b="1" dirty="0">
                <a:solidFill>
                  <a:srgbClr val="954ECA"/>
                </a:solidFill>
                <a:latin typeface="Courier New" panose="02070309020205020404" pitchFamily="49" charset="0"/>
                <a:cs typeface="Courier New" panose="02070309020205020404" pitchFamily="49" charset="0"/>
              </a:rPr>
              <a:t>while </a:t>
            </a:r>
            <a:r>
              <a:rPr lang="en-AU" sz="1800" b="1" dirty="0">
                <a:solidFill>
                  <a:schemeClr val="bg1"/>
                </a:solidFill>
                <a:latin typeface="Courier New" panose="02070309020205020404" pitchFamily="49" charset="0"/>
                <a:cs typeface="Courier New" panose="02070309020205020404" pitchFamily="49" charset="0"/>
              </a:rPr>
              <a:t>( </a:t>
            </a:r>
            <a:r>
              <a:rPr lang="fr-FR" b="1" dirty="0" err="1">
                <a:solidFill>
                  <a:schemeClr val="accent2"/>
                </a:solidFill>
                <a:latin typeface="Courier New" panose="02070309020205020404" pitchFamily="49" charset="0"/>
                <a:cs typeface="Courier New" panose="02070309020205020404" pitchFamily="49" charset="0"/>
              </a:rPr>
              <a:t>Sys_Microseconds</a:t>
            </a:r>
            <a:r>
              <a:rPr lang="fr-FR" b="1" dirty="0">
                <a:solidFill>
                  <a:schemeClr val="bg1"/>
                </a:solidFill>
                <a:latin typeface="Courier New" panose="02070309020205020404" pitchFamily="49" charset="0"/>
                <a:cs typeface="Courier New" panose="02070309020205020404" pitchFamily="49" charset="0"/>
              </a:rPr>
              <a:t>()</a:t>
            </a:r>
            <a:r>
              <a:rPr lang="fr-FR" b="1" dirty="0">
                <a:solidFill>
                  <a:srgbClr val="954ECA"/>
                </a:solidFill>
                <a:latin typeface="Courier New" panose="02070309020205020404" pitchFamily="49" charset="0"/>
                <a:cs typeface="Courier New" panose="02070309020205020404" pitchFamily="49" charset="0"/>
              </a:rPr>
              <a:t> &lt; </a:t>
            </a:r>
            <a:r>
              <a:rPr lang="fr-FR" b="1" dirty="0" err="1">
                <a:solidFill>
                  <a:schemeClr val="accent4">
                    <a:lumMod val="50000"/>
                  </a:schemeClr>
                </a:solidFill>
                <a:latin typeface="Courier New" panose="02070309020205020404" pitchFamily="49" charset="0"/>
                <a:cs typeface="Courier New" panose="02070309020205020404" pitchFamily="49" charset="0"/>
              </a:rPr>
              <a:t>timer</a:t>
            </a:r>
            <a:r>
              <a:rPr lang="fr-FR" b="1" dirty="0">
                <a:solidFill>
                  <a:schemeClr val="accent4">
                    <a:lumMod val="50000"/>
                  </a:schemeClr>
                </a:solidFill>
                <a:latin typeface="Courier New" panose="02070309020205020404" pitchFamily="49" charset="0"/>
                <a:cs typeface="Courier New" panose="02070309020205020404" pitchFamily="49" charset="0"/>
              </a:rPr>
              <a:t> </a:t>
            </a:r>
            <a:r>
              <a:rPr lang="en-AU" b="1" dirty="0">
                <a:solidFill>
                  <a:schemeClr val="bg1"/>
                </a:solidFill>
                <a:latin typeface="Courier New" panose="02070309020205020404" pitchFamily="49" charset="0"/>
                <a:cs typeface="Courier New" panose="02070309020205020404" pitchFamily="49" charset="0"/>
              </a:rPr>
              <a:t>);</a:t>
            </a:r>
            <a:endParaRPr lang="en-AU" sz="1800" b="1" dirty="0">
              <a:solidFill>
                <a:schemeClr val="bg1"/>
              </a:solidFill>
              <a:latin typeface="Courier New" panose="02070309020205020404" pitchFamily="49" charset="0"/>
              <a:cs typeface="Courier New" panose="02070309020205020404" pitchFamily="49" charset="0"/>
            </a:endParaRPr>
          </a:p>
        </p:txBody>
      </p:sp>
      <p:pic>
        <p:nvPicPr>
          <p:cNvPr id="21" name="Picture 20">
            <a:extLst>
              <a:ext uri="{FF2B5EF4-FFF2-40B4-BE49-F238E27FC236}">
                <a16:creationId xmlns:a16="http://schemas.microsoft.com/office/drawing/2014/main" id="{E0438D5E-5DBF-7871-4B7C-A6DC65B379E8}"/>
              </a:ext>
            </a:extLst>
          </p:cNvPr>
          <p:cNvPicPr>
            <a:picLocks noChangeAspect="1"/>
          </p:cNvPicPr>
          <p:nvPr/>
        </p:nvPicPr>
        <p:blipFill>
          <a:blip r:embed="rId6"/>
          <a:stretch>
            <a:fillRect/>
          </a:stretch>
        </p:blipFill>
        <p:spPr>
          <a:xfrm>
            <a:off x="338666" y="731410"/>
            <a:ext cx="11514667" cy="5624940"/>
          </a:xfrm>
          <a:prstGeom prst="rect">
            <a:avLst/>
          </a:prstGeom>
        </p:spPr>
      </p:pic>
      <p:pic>
        <p:nvPicPr>
          <p:cNvPr id="22" name="Picture 6">
            <a:extLst>
              <a:ext uri="{FF2B5EF4-FFF2-40B4-BE49-F238E27FC236}">
                <a16:creationId xmlns:a16="http://schemas.microsoft.com/office/drawing/2014/main" id="{34D72738-25DC-E647-16BC-D045CE7B97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84052" y="5583183"/>
            <a:ext cx="1207948" cy="1218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36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20"/>
                                  </p:iterate>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type="lt">
                                    <p:tmAbs val="20"/>
                                  </p:iterate>
                                  <p:childTnLst>
                                    <p:set>
                                      <p:cBhvr>
                                        <p:cTn id="2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type="lt">
                                    <p:tmAbs val="20"/>
                                  </p:iterate>
                                  <p:childTnLst>
                                    <p:set>
                                      <p:cBhvr>
                                        <p:cTn id="32"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iterate type="lt">
                                    <p:tmPct val="0"/>
                                  </p:iterate>
                                  <p:childTnLst>
                                    <p:animEffect transition="out" filter="fade">
                                      <p:cBhvr>
                                        <p:cTn id="36" dur="500"/>
                                        <p:tgtEl>
                                          <p:spTgt spid="15">
                                            <p:txEl>
                                              <p:pRg st="0" end="0"/>
                                            </p:txEl>
                                          </p:spTgt>
                                        </p:tgtEl>
                                      </p:cBhvr>
                                    </p:animEffect>
                                    <p:set>
                                      <p:cBhvr>
                                        <p:cTn id="37" dur="1" fill="hold">
                                          <p:stCondLst>
                                            <p:cond delay="499"/>
                                          </p:stCondLst>
                                        </p:cTn>
                                        <p:tgtEl>
                                          <p:spTgt spid="15">
                                            <p:txEl>
                                              <p:pRg st="0" end="0"/>
                                            </p:txEl>
                                          </p:spTgt>
                                        </p:tgtEl>
                                        <p:attrNameLst>
                                          <p:attrName>style.visibility</p:attrName>
                                        </p:attrNameLst>
                                      </p:cBhvr>
                                      <p:to>
                                        <p:strVal val="hidden"/>
                                      </p:to>
                                    </p:set>
                                  </p:childTnLst>
                                </p:cTn>
                              </p:par>
                              <p:par>
                                <p:cTn id="38" presetID="10" presetClass="exit" presetSubtype="0" fill="hold" grpId="1" nodeType="withEffect">
                                  <p:stCondLst>
                                    <p:cond delay="0"/>
                                  </p:stCondLst>
                                  <p:iterate type="lt">
                                    <p:tmPct val="0"/>
                                  </p:iterate>
                                  <p:childTnLst>
                                    <p:animEffect transition="out" filter="fade">
                                      <p:cBhvr>
                                        <p:cTn id="39" dur="500"/>
                                        <p:tgtEl>
                                          <p:spTgt spid="15">
                                            <p:txEl>
                                              <p:pRg st="2" end="2"/>
                                            </p:txEl>
                                          </p:spTgt>
                                        </p:tgtEl>
                                      </p:cBhvr>
                                    </p:animEffect>
                                    <p:set>
                                      <p:cBhvr>
                                        <p:cTn id="40" dur="1" fill="hold">
                                          <p:stCondLst>
                                            <p:cond delay="499"/>
                                          </p:stCondLst>
                                        </p:cTn>
                                        <p:tgtEl>
                                          <p:spTgt spid="15">
                                            <p:txEl>
                                              <p:pRg st="2" end="2"/>
                                            </p:txEl>
                                          </p:spTgt>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par>
                                <p:cTn id="49" presetID="1" presetClass="entr" presetSubtype="0" fill="hold" grpId="0" nodeType="withEffect">
                                  <p:stCondLst>
                                    <p:cond delay="0"/>
                                  </p:stCondLst>
                                  <p:iterate type="lt">
                                    <p:tmAbs val="20"/>
                                  </p:iterate>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2" nodeType="clickEffect">
                                  <p:stCondLst>
                                    <p:cond delay="0"/>
                                  </p:stCondLst>
                                  <p:iterate type="lt">
                                    <p:tmAbs val="0"/>
                                  </p:iterate>
                                  <p:childTnLst>
                                    <p:set>
                                      <p:cBhvr>
                                        <p:cTn id="54" dur="1" fill="hold">
                                          <p:stCondLst>
                                            <p:cond delay="0"/>
                                          </p:stCondLst>
                                        </p:cTn>
                                        <p:tgtEl>
                                          <p:spTgt spid="1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iterate type="lt">
                                    <p:tmAbs val="20"/>
                                  </p:iterate>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iterate type="lt">
                                    <p:tmPct val="0"/>
                                  </p:iterate>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iterate type="lt">
                                    <p:tmPct val="0"/>
                                  </p:iterate>
                                  <p:childTnLst>
                                    <p:animEffect transition="out" filter="fade">
                                      <p:cBhvr>
                                        <p:cTn id="67" dur="500"/>
                                        <p:tgtEl>
                                          <p:spTgt spid="19"/>
                                        </p:tgtEl>
                                      </p:cBhvr>
                                    </p:animEffect>
                                    <p:set>
                                      <p:cBhvr>
                                        <p:cTn id="68" dur="1" fill="hold">
                                          <p:stCondLst>
                                            <p:cond delay="499"/>
                                          </p:stCondLst>
                                        </p:cTn>
                                        <p:tgtEl>
                                          <p:spTgt spid="1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500"/>
                                        <p:tgtEl>
                                          <p:spTgt spid="2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21"/>
                                        </p:tgtEl>
                                      </p:cBhvr>
                                    </p:animEffect>
                                    <p:set>
                                      <p:cBhvr>
                                        <p:cTn id="78" dur="1" fill="hold">
                                          <p:stCondLst>
                                            <p:cond delay="499"/>
                                          </p:stCondLst>
                                        </p:cTn>
                                        <p:tgtEl>
                                          <p:spTgt spid="2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build="p"/>
      <p:bldP spid="15" grpId="1" build="allAtOnce"/>
      <p:bldP spid="18" grpId="0"/>
      <p:bldP spid="18" grpId="1"/>
      <p:bldP spid="18" grpId="2"/>
      <p:bldP spid="19" grpId="0"/>
      <p:bldP spid="19"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51D7356-D779-B2FC-37FC-740FD30D1A3F}"/>
              </a:ext>
            </a:extLst>
          </p:cNvPr>
          <p:cNvSpPr>
            <a:spLocks noGrp="1"/>
          </p:cNvSpPr>
          <p:nvPr>
            <p:ph type="ftr" sz="quarter" idx="11"/>
          </p:nvPr>
        </p:nvSpPr>
        <p:spPr/>
        <p:txBody>
          <a:bodyPr/>
          <a:lstStyle/>
          <a:p>
            <a:pPr>
              <a:spcAft>
                <a:spcPts val="600"/>
              </a:spcAft>
            </a:pPr>
            <a:r>
              <a:rPr lang="en-AU"/>
              <a:t>OPTIMIZING THE UIs CPU BOUND FRAME RATE</a:t>
            </a:r>
            <a:endParaRPr lang="en-US"/>
          </a:p>
        </p:txBody>
      </p:sp>
      <p:sp>
        <p:nvSpPr>
          <p:cNvPr id="5" name="Slide Number Placeholder 4">
            <a:extLst>
              <a:ext uri="{FF2B5EF4-FFF2-40B4-BE49-F238E27FC236}">
                <a16:creationId xmlns:a16="http://schemas.microsoft.com/office/drawing/2014/main" id="{F906196A-A515-7F83-CEBD-25EB44BF5425}"/>
              </a:ext>
            </a:extLst>
          </p:cNvPr>
          <p:cNvSpPr>
            <a:spLocks noGrp="1"/>
          </p:cNvSpPr>
          <p:nvPr>
            <p:ph type="sldNum" sz="quarter" idx="12"/>
          </p:nvPr>
        </p:nvSpPr>
        <p:spPr/>
        <p:txBody>
          <a:bodyPr/>
          <a:lstStyle/>
          <a:p>
            <a:fld id="{A49DFD55-3C28-40EF-9E31-A92D2E4017FF}" type="slidenum">
              <a:rPr lang="en-US" smtClean="0"/>
              <a:pPr/>
              <a:t>21</a:t>
            </a:fld>
            <a:endParaRPr lang="en-US"/>
          </a:p>
        </p:txBody>
      </p:sp>
      <p:pic>
        <p:nvPicPr>
          <p:cNvPr id="15" name="Picture 14" descr="A group of soldiers holding guns&#10;&#10;Description automatically generated">
            <a:extLst>
              <a:ext uri="{FF2B5EF4-FFF2-40B4-BE49-F238E27FC236}">
                <a16:creationId xmlns:a16="http://schemas.microsoft.com/office/drawing/2014/main" id="{EB132F5C-2EFD-132E-1279-E8EE913E8166}"/>
              </a:ext>
            </a:extLst>
          </p:cNvPr>
          <p:cNvPicPr>
            <a:picLocks noChangeAspect="1"/>
          </p:cNvPicPr>
          <p:nvPr/>
        </p:nvPicPr>
        <p:blipFill>
          <a:blip r:embed="rId3"/>
          <a:stretch>
            <a:fill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33C2E267-CEFA-DD41-A4E1-F08CC1BCE23A}"/>
              </a:ext>
            </a:extLst>
          </p:cNvPr>
          <p:cNvSpPr txBox="1"/>
          <p:nvPr/>
        </p:nvSpPr>
        <p:spPr>
          <a:xfrm>
            <a:off x="0" y="6211669"/>
            <a:ext cx="4755399" cy="646331"/>
          </a:xfrm>
          <a:prstGeom prst="rect">
            <a:avLst/>
          </a:prstGeom>
          <a:noFill/>
        </p:spPr>
        <p:txBody>
          <a:bodyPr wrap="square" rtlCol="0">
            <a:spAutoFit/>
          </a:bodyPr>
          <a:lstStyle/>
          <a:p>
            <a:r>
              <a:rPr lang="en-AU" sz="3600" b="1">
                <a:solidFill>
                  <a:schemeClr val="bg1"/>
                </a:solidFill>
              </a:rPr>
              <a:t>PART 3:  THE CLUTCH</a:t>
            </a:r>
            <a:endParaRPr lang="en-US" sz="3600" b="1">
              <a:solidFill>
                <a:schemeClr val="bg1"/>
              </a:solidFill>
            </a:endParaRPr>
          </a:p>
        </p:txBody>
      </p:sp>
      <p:pic>
        <p:nvPicPr>
          <p:cNvPr id="2" name="Picture 6">
            <a:extLst>
              <a:ext uri="{FF2B5EF4-FFF2-40B4-BE49-F238E27FC236}">
                <a16:creationId xmlns:a16="http://schemas.microsoft.com/office/drawing/2014/main" id="{88638558-1FD6-2C71-F135-34AEC97CA0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4052" y="5583183"/>
            <a:ext cx="1207948" cy="1218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15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20"/>
                                  </p:iterate>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A1D21"/>
        </a:solidFill>
        <a:effectLst/>
      </p:bgPr>
    </p:bg>
    <p:spTree>
      <p:nvGrpSpPr>
        <p:cNvPr id="1" name="">
          <a:extLst>
            <a:ext uri="{FF2B5EF4-FFF2-40B4-BE49-F238E27FC236}">
              <a16:creationId xmlns:a16="http://schemas.microsoft.com/office/drawing/2014/main" id="{5B3D0886-88B2-7988-1E8F-536A1EF30014}"/>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AF5E2B-4063-187B-A54F-CF914995E74A}"/>
              </a:ext>
            </a:extLst>
          </p:cNvPr>
          <p:cNvSpPr>
            <a:spLocks noGrp="1"/>
          </p:cNvSpPr>
          <p:nvPr>
            <p:ph type="ftr" sz="quarter" idx="11"/>
          </p:nvPr>
        </p:nvSpPr>
        <p:spPr/>
        <p:txBody>
          <a:bodyPr/>
          <a:lstStyle/>
          <a:p>
            <a:pPr>
              <a:spcAft>
                <a:spcPts val="600"/>
              </a:spcAft>
            </a:pPr>
            <a:r>
              <a:rPr lang="en-AU" dirty="0"/>
              <a:t>OPTIMIZING THE UI’s CPU BOUND FRAME RATE IN CALL OF DUTY</a:t>
            </a:r>
            <a:endParaRPr lang="en-US" dirty="0"/>
          </a:p>
        </p:txBody>
      </p:sp>
      <p:sp>
        <p:nvSpPr>
          <p:cNvPr id="5" name="Slide Number Placeholder 4">
            <a:extLst>
              <a:ext uri="{FF2B5EF4-FFF2-40B4-BE49-F238E27FC236}">
                <a16:creationId xmlns:a16="http://schemas.microsoft.com/office/drawing/2014/main" id="{86D0DD27-E855-EC10-A1DF-32581F5FF1D2}"/>
              </a:ext>
            </a:extLst>
          </p:cNvPr>
          <p:cNvSpPr>
            <a:spLocks noGrp="1"/>
          </p:cNvSpPr>
          <p:nvPr>
            <p:ph type="sldNum" sz="quarter" idx="12"/>
          </p:nvPr>
        </p:nvSpPr>
        <p:spPr/>
        <p:txBody>
          <a:bodyPr/>
          <a:lstStyle/>
          <a:p>
            <a:fld id="{A49DFD55-3C28-40EF-9E31-A92D2E4017FF}" type="slidenum">
              <a:rPr lang="en-US" smtClean="0"/>
              <a:pPr/>
              <a:t>22</a:t>
            </a:fld>
            <a:endParaRPr lang="en-US"/>
          </a:p>
        </p:txBody>
      </p:sp>
      <p:sp>
        <p:nvSpPr>
          <p:cNvPr id="6" name="TextBox 5">
            <a:extLst>
              <a:ext uri="{FF2B5EF4-FFF2-40B4-BE49-F238E27FC236}">
                <a16:creationId xmlns:a16="http://schemas.microsoft.com/office/drawing/2014/main" id="{A50ACEF3-9703-A9A2-C219-ED8884BFEB4D}"/>
              </a:ext>
            </a:extLst>
          </p:cNvPr>
          <p:cNvSpPr txBox="1"/>
          <p:nvPr/>
        </p:nvSpPr>
        <p:spPr>
          <a:xfrm>
            <a:off x="566257" y="411916"/>
            <a:ext cx="6860154" cy="523220"/>
          </a:xfrm>
          <a:prstGeom prst="rect">
            <a:avLst/>
          </a:prstGeom>
          <a:noFill/>
        </p:spPr>
        <p:txBody>
          <a:bodyPr wrap="square" rtlCol="0">
            <a:spAutoFit/>
          </a:bodyPr>
          <a:lstStyle/>
          <a:p>
            <a:r>
              <a:rPr lang="en-AU" sz="2800" dirty="0">
                <a:solidFill>
                  <a:schemeClr val="bg1"/>
                </a:solidFill>
                <a:latin typeface="+mj-lt"/>
              </a:rPr>
              <a:t>4 DAYS TO LAUNCH</a:t>
            </a:r>
            <a:endParaRPr lang="en-US" sz="2800" dirty="0">
              <a:solidFill>
                <a:schemeClr val="bg1"/>
              </a:solidFill>
              <a:latin typeface="+mj-lt"/>
            </a:endParaRPr>
          </a:p>
        </p:txBody>
      </p:sp>
      <p:pic>
        <p:nvPicPr>
          <p:cNvPr id="17" name="Picture 16">
            <a:extLst>
              <a:ext uri="{FF2B5EF4-FFF2-40B4-BE49-F238E27FC236}">
                <a16:creationId xmlns:a16="http://schemas.microsoft.com/office/drawing/2014/main" id="{B15F5042-570D-DB59-B7C0-4ECC3240F41C}"/>
              </a:ext>
            </a:extLst>
          </p:cNvPr>
          <p:cNvPicPr>
            <a:picLocks noChangeAspect="1"/>
          </p:cNvPicPr>
          <p:nvPr/>
        </p:nvPicPr>
        <p:blipFill>
          <a:blip r:embed="rId5"/>
          <a:stretch>
            <a:fillRect/>
          </a:stretch>
        </p:blipFill>
        <p:spPr>
          <a:xfrm>
            <a:off x="904845" y="2648389"/>
            <a:ext cx="2181225" cy="781050"/>
          </a:xfrm>
          <a:prstGeom prst="rect">
            <a:avLst/>
          </a:prstGeom>
        </p:spPr>
      </p:pic>
      <p:pic>
        <p:nvPicPr>
          <p:cNvPr id="21" name="Picture 20">
            <a:extLst>
              <a:ext uri="{FF2B5EF4-FFF2-40B4-BE49-F238E27FC236}">
                <a16:creationId xmlns:a16="http://schemas.microsoft.com/office/drawing/2014/main" id="{9F0C18F4-5CC8-B251-771C-38AD2506B29F}"/>
              </a:ext>
            </a:extLst>
          </p:cNvPr>
          <p:cNvPicPr>
            <a:picLocks noChangeAspect="1"/>
          </p:cNvPicPr>
          <p:nvPr/>
        </p:nvPicPr>
        <p:blipFill>
          <a:blip r:embed="rId6"/>
          <a:stretch>
            <a:fillRect/>
          </a:stretch>
        </p:blipFill>
        <p:spPr>
          <a:xfrm>
            <a:off x="965890" y="1263769"/>
            <a:ext cx="9086850" cy="781050"/>
          </a:xfrm>
          <a:prstGeom prst="rect">
            <a:avLst/>
          </a:prstGeom>
        </p:spPr>
      </p:pic>
      <p:pic>
        <p:nvPicPr>
          <p:cNvPr id="25" name="Picture 24">
            <a:extLst>
              <a:ext uri="{FF2B5EF4-FFF2-40B4-BE49-F238E27FC236}">
                <a16:creationId xmlns:a16="http://schemas.microsoft.com/office/drawing/2014/main" id="{5798E94B-3107-A6BF-D129-8197EC7CF8DB}"/>
              </a:ext>
            </a:extLst>
          </p:cNvPr>
          <p:cNvPicPr>
            <a:picLocks noChangeAspect="1"/>
          </p:cNvPicPr>
          <p:nvPr/>
        </p:nvPicPr>
        <p:blipFill>
          <a:blip r:embed="rId7"/>
          <a:stretch>
            <a:fillRect/>
          </a:stretch>
        </p:blipFill>
        <p:spPr>
          <a:xfrm>
            <a:off x="965890" y="1972481"/>
            <a:ext cx="9934575" cy="714375"/>
          </a:xfrm>
          <a:prstGeom prst="rect">
            <a:avLst/>
          </a:prstGeom>
        </p:spPr>
      </p:pic>
      <p:pic>
        <p:nvPicPr>
          <p:cNvPr id="33" name="Picture 32">
            <a:extLst>
              <a:ext uri="{FF2B5EF4-FFF2-40B4-BE49-F238E27FC236}">
                <a16:creationId xmlns:a16="http://schemas.microsoft.com/office/drawing/2014/main" id="{BE61C566-FDC0-AC20-BC14-EBCB4FDA81BA}"/>
              </a:ext>
            </a:extLst>
          </p:cNvPr>
          <p:cNvPicPr>
            <a:picLocks noChangeAspect="1"/>
          </p:cNvPicPr>
          <p:nvPr/>
        </p:nvPicPr>
        <p:blipFill>
          <a:blip r:embed="rId8"/>
          <a:stretch>
            <a:fillRect/>
          </a:stretch>
        </p:blipFill>
        <p:spPr>
          <a:xfrm>
            <a:off x="970508" y="4744548"/>
            <a:ext cx="8239125" cy="619125"/>
          </a:xfrm>
          <a:prstGeom prst="rect">
            <a:avLst/>
          </a:prstGeom>
        </p:spPr>
      </p:pic>
      <p:pic>
        <p:nvPicPr>
          <p:cNvPr id="39" name="Picture 38">
            <a:extLst>
              <a:ext uri="{FF2B5EF4-FFF2-40B4-BE49-F238E27FC236}">
                <a16:creationId xmlns:a16="http://schemas.microsoft.com/office/drawing/2014/main" id="{BEBA56F9-A916-115E-B1F0-3377B9CEA4FE}"/>
              </a:ext>
            </a:extLst>
          </p:cNvPr>
          <p:cNvPicPr>
            <a:picLocks noChangeAspect="1"/>
          </p:cNvPicPr>
          <p:nvPr/>
        </p:nvPicPr>
        <p:blipFill>
          <a:blip r:embed="rId9"/>
          <a:stretch>
            <a:fillRect/>
          </a:stretch>
        </p:blipFill>
        <p:spPr>
          <a:xfrm>
            <a:off x="965890" y="3395568"/>
            <a:ext cx="2333625" cy="657225"/>
          </a:xfrm>
          <a:prstGeom prst="rect">
            <a:avLst/>
          </a:prstGeom>
        </p:spPr>
      </p:pic>
      <p:pic>
        <p:nvPicPr>
          <p:cNvPr id="41" name="Picture 40">
            <a:extLst>
              <a:ext uri="{FF2B5EF4-FFF2-40B4-BE49-F238E27FC236}">
                <a16:creationId xmlns:a16="http://schemas.microsoft.com/office/drawing/2014/main" id="{B638C804-3A6D-F6F7-CFB0-87D660DB26D0}"/>
              </a:ext>
            </a:extLst>
          </p:cNvPr>
          <p:cNvPicPr>
            <a:picLocks noChangeAspect="1"/>
          </p:cNvPicPr>
          <p:nvPr/>
        </p:nvPicPr>
        <p:blipFill>
          <a:blip r:embed="rId10"/>
          <a:stretch>
            <a:fillRect/>
          </a:stretch>
        </p:blipFill>
        <p:spPr>
          <a:xfrm>
            <a:off x="941614" y="4052793"/>
            <a:ext cx="3105150" cy="685800"/>
          </a:xfrm>
          <a:prstGeom prst="rect">
            <a:avLst/>
          </a:prstGeom>
        </p:spPr>
      </p:pic>
      <p:pic>
        <p:nvPicPr>
          <p:cNvPr id="49" name="Picture 48">
            <a:extLst>
              <a:ext uri="{FF2B5EF4-FFF2-40B4-BE49-F238E27FC236}">
                <a16:creationId xmlns:a16="http://schemas.microsoft.com/office/drawing/2014/main" id="{6A6F31E4-5CF3-44C6-CAC1-059F81FC17BB}"/>
              </a:ext>
            </a:extLst>
          </p:cNvPr>
          <p:cNvPicPr>
            <a:picLocks noChangeAspect="1"/>
          </p:cNvPicPr>
          <p:nvPr/>
        </p:nvPicPr>
        <p:blipFill>
          <a:blip r:embed="rId11"/>
          <a:stretch>
            <a:fillRect/>
          </a:stretch>
        </p:blipFill>
        <p:spPr>
          <a:xfrm>
            <a:off x="965890" y="5418730"/>
            <a:ext cx="4640662" cy="744130"/>
          </a:xfrm>
          <a:prstGeom prst="rect">
            <a:avLst/>
          </a:prstGeom>
        </p:spPr>
      </p:pic>
      <p:pic>
        <p:nvPicPr>
          <p:cNvPr id="2" name="ETU_get_the_141">
            <a:hlinkClick r:id="" action="ppaction://media"/>
            <a:extLst>
              <a:ext uri="{FF2B5EF4-FFF2-40B4-BE49-F238E27FC236}">
                <a16:creationId xmlns:a16="http://schemas.microsoft.com/office/drawing/2014/main" id="{5E7F9D57-3D3D-2F7E-9C57-FB32DFC11C9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825413" y="6337300"/>
            <a:ext cx="406400" cy="406400"/>
          </a:xfrm>
          <a:prstGeom prst="rect">
            <a:avLst/>
          </a:prstGeom>
        </p:spPr>
      </p:pic>
      <p:pic>
        <p:nvPicPr>
          <p:cNvPr id="3" name="Picture 6">
            <a:extLst>
              <a:ext uri="{FF2B5EF4-FFF2-40B4-BE49-F238E27FC236}">
                <a16:creationId xmlns:a16="http://schemas.microsoft.com/office/drawing/2014/main" id="{D40E5579-5807-07D3-A1F1-2B0FEA64FD8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84052" y="5583183"/>
            <a:ext cx="1207948" cy="1218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80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5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BA70326-1201-AD01-FC7A-74CC110A670D}"/>
              </a:ext>
            </a:extLst>
          </p:cNvPr>
          <p:cNvSpPr>
            <a:spLocks noGrp="1"/>
          </p:cNvSpPr>
          <p:nvPr>
            <p:ph type="ftr" sz="quarter" idx="11"/>
          </p:nvPr>
        </p:nvSpPr>
        <p:spPr/>
        <p:txBody>
          <a:bodyPr/>
          <a:lstStyle/>
          <a:p>
            <a:pPr>
              <a:spcAft>
                <a:spcPts val="600"/>
              </a:spcAft>
            </a:pPr>
            <a:r>
              <a:rPr lang="en-AU" dirty="0"/>
              <a:t>OPTIMIZING THE UI’s CPU BOUND FRAME RATE IN CALL OF DUTY</a:t>
            </a:r>
            <a:endParaRPr lang="en-US" dirty="0"/>
          </a:p>
        </p:txBody>
      </p:sp>
      <p:sp>
        <p:nvSpPr>
          <p:cNvPr id="5" name="Slide Number Placeholder 4">
            <a:extLst>
              <a:ext uri="{FF2B5EF4-FFF2-40B4-BE49-F238E27FC236}">
                <a16:creationId xmlns:a16="http://schemas.microsoft.com/office/drawing/2014/main" id="{CC285AF7-4CB7-4B18-F800-B55BC3CFCD96}"/>
              </a:ext>
            </a:extLst>
          </p:cNvPr>
          <p:cNvSpPr>
            <a:spLocks noGrp="1"/>
          </p:cNvSpPr>
          <p:nvPr>
            <p:ph type="sldNum" sz="quarter" idx="12"/>
          </p:nvPr>
        </p:nvSpPr>
        <p:spPr/>
        <p:txBody>
          <a:bodyPr/>
          <a:lstStyle/>
          <a:p>
            <a:fld id="{A49DFD55-3C28-40EF-9E31-A92D2E4017FF}" type="slidenum">
              <a:rPr lang="en-US" smtClean="0"/>
              <a:pPr/>
              <a:t>23</a:t>
            </a:fld>
            <a:endParaRPr lang="en-US"/>
          </a:p>
        </p:txBody>
      </p:sp>
      <p:pic>
        <p:nvPicPr>
          <p:cNvPr id="8" name="VO_Video_IW9-504804_PS4_12324817_1 (1)">
            <a:hlinkClick r:id="" action="ppaction://media"/>
            <a:extLst>
              <a:ext uri="{FF2B5EF4-FFF2-40B4-BE49-F238E27FC236}">
                <a16:creationId xmlns:a16="http://schemas.microsoft.com/office/drawing/2014/main" id="{4ED89137-C3CB-0F72-BD5F-868E14DEC68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2000" y="1143000"/>
            <a:ext cx="8128000" cy="4572000"/>
          </a:xfrm>
          <a:prstGeom prst="rect">
            <a:avLst/>
          </a:prstGeom>
        </p:spPr>
      </p:pic>
      <p:sp>
        <p:nvSpPr>
          <p:cNvPr id="9" name="TextBox 8">
            <a:extLst>
              <a:ext uri="{FF2B5EF4-FFF2-40B4-BE49-F238E27FC236}">
                <a16:creationId xmlns:a16="http://schemas.microsoft.com/office/drawing/2014/main" id="{BAEA98E5-8331-6BA9-0CEF-47ED5D94CD63}"/>
              </a:ext>
            </a:extLst>
          </p:cNvPr>
          <p:cNvSpPr txBox="1"/>
          <p:nvPr/>
        </p:nvSpPr>
        <p:spPr>
          <a:xfrm>
            <a:off x="319213" y="235360"/>
            <a:ext cx="5209309" cy="523220"/>
          </a:xfrm>
          <a:prstGeom prst="rect">
            <a:avLst/>
          </a:prstGeom>
          <a:noFill/>
        </p:spPr>
        <p:txBody>
          <a:bodyPr wrap="square" rtlCol="0">
            <a:spAutoFit/>
          </a:bodyPr>
          <a:lstStyle/>
          <a:p>
            <a:r>
              <a:rPr lang="en-AU" sz="2800">
                <a:solidFill>
                  <a:schemeClr val="bg1"/>
                </a:solidFill>
              </a:rPr>
              <a:t>IN THE NICK OF TIME</a:t>
            </a:r>
            <a:endParaRPr lang="en-US" sz="2800">
              <a:solidFill>
                <a:schemeClr val="bg1"/>
              </a:solidFill>
            </a:endParaRPr>
          </a:p>
        </p:txBody>
      </p:sp>
      <p:pic>
        <p:nvPicPr>
          <p:cNvPr id="11" name="Picture 10">
            <a:extLst>
              <a:ext uri="{FF2B5EF4-FFF2-40B4-BE49-F238E27FC236}">
                <a16:creationId xmlns:a16="http://schemas.microsoft.com/office/drawing/2014/main" id="{35C9C22C-3DD3-8CDA-9CCB-6DE651896088}"/>
              </a:ext>
            </a:extLst>
          </p:cNvPr>
          <p:cNvPicPr>
            <a:picLocks noChangeAspect="1"/>
          </p:cNvPicPr>
          <p:nvPr/>
        </p:nvPicPr>
        <p:blipFill>
          <a:blip r:embed="rId6"/>
          <a:stretch>
            <a:fillRect/>
          </a:stretch>
        </p:blipFill>
        <p:spPr>
          <a:xfrm>
            <a:off x="1428605" y="1568313"/>
            <a:ext cx="9637245" cy="3721374"/>
          </a:xfrm>
          <a:prstGeom prst="rect">
            <a:avLst/>
          </a:prstGeom>
        </p:spPr>
      </p:pic>
      <p:pic>
        <p:nvPicPr>
          <p:cNvPr id="18" name="Picture 17">
            <a:extLst>
              <a:ext uri="{FF2B5EF4-FFF2-40B4-BE49-F238E27FC236}">
                <a16:creationId xmlns:a16="http://schemas.microsoft.com/office/drawing/2014/main" id="{A2BFC8FE-14C8-B6E7-C64A-F46BCEE1807F}"/>
              </a:ext>
            </a:extLst>
          </p:cNvPr>
          <p:cNvPicPr>
            <a:picLocks noChangeAspect="1"/>
          </p:cNvPicPr>
          <p:nvPr/>
        </p:nvPicPr>
        <p:blipFill>
          <a:blip r:embed="rId7"/>
          <a:stretch>
            <a:fillRect/>
          </a:stretch>
        </p:blipFill>
        <p:spPr>
          <a:xfrm>
            <a:off x="1971820" y="1912869"/>
            <a:ext cx="8791575" cy="2676525"/>
          </a:xfrm>
          <a:prstGeom prst="rect">
            <a:avLst/>
          </a:prstGeom>
        </p:spPr>
      </p:pic>
      <p:pic>
        <p:nvPicPr>
          <p:cNvPr id="20" name="Picture 19">
            <a:extLst>
              <a:ext uri="{FF2B5EF4-FFF2-40B4-BE49-F238E27FC236}">
                <a16:creationId xmlns:a16="http://schemas.microsoft.com/office/drawing/2014/main" id="{70990B33-FAC7-2B36-016D-6ABC2DD49680}"/>
              </a:ext>
            </a:extLst>
          </p:cNvPr>
          <p:cNvPicPr>
            <a:picLocks noChangeAspect="1"/>
          </p:cNvPicPr>
          <p:nvPr/>
        </p:nvPicPr>
        <p:blipFill>
          <a:blip r:embed="rId8"/>
          <a:stretch>
            <a:fillRect/>
          </a:stretch>
        </p:blipFill>
        <p:spPr>
          <a:xfrm>
            <a:off x="1213264" y="1831906"/>
            <a:ext cx="10067925" cy="2838450"/>
          </a:xfrm>
          <a:prstGeom prst="rect">
            <a:avLst/>
          </a:prstGeom>
        </p:spPr>
      </p:pic>
      <p:pic>
        <p:nvPicPr>
          <p:cNvPr id="1026" name="Picture 2" descr="Hot Face&quot; Emoji - Download for free – Iconduck">
            <a:extLst>
              <a:ext uri="{FF2B5EF4-FFF2-40B4-BE49-F238E27FC236}">
                <a16:creationId xmlns:a16="http://schemas.microsoft.com/office/drawing/2014/main" id="{3C95DE54-E503-C703-B1FF-5466E2B90D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31501" y="821339"/>
            <a:ext cx="5281929" cy="52143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a:extLst>
              <a:ext uri="{FF2B5EF4-FFF2-40B4-BE49-F238E27FC236}">
                <a16:creationId xmlns:a16="http://schemas.microsoft.com/office/drawing/2014/main" id="{0F0CB090-EEAA-5CCE-617B-D371E805BA8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84052" y="5583183"/>
            <a:ext cx="1207948" cy="1218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92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2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281"/>
                            </p:stCondLst>
                            <p:childTnLst>
                              <p:par>
                                <p:cTn id="8" presetID="1" presetClass="mediacall" presetSubtype="0" fill="hold" nodeType="afterEffect">
                                  <p:stCondLst>
                                    <p:cond delay="0"/>
                                  </p:stCondLst>
                                  <p:childTnLst>
                                    <p:cmd type="call" cmd="playFrom(0.0)">
                                      <p:cBhvr>
                                        <p:cTn id="9" dur="30267" fill="hold"/>
                                        <p:tgtEl>
                                          <p:spTgt spid="8"/>
                                        </p:tgtEl>
                                      </p:cBhvr>
                                    </p:cmd>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par>
                                <p:cTn id="17" presetID="2" presetClass="mediacall" presetSubtype="0" fill="hold" nodeType="withEffect">
                                  <p:stCondLst>
                                    <p:cond delay="0"/>
                                  </p:stCondLst>
                                  <p:childTnLst>
                                    <p:cmd type="call" cmd="togglePause">
                                      <p:cBhvr>
                                        <p:cTn id="18" dur="1" fill="hold"/>
                                        <p:tgtEl>
                                          <p:spTgt spid="8"/>
                                        </p:tgtEl>
                                      </p:cBhvr>
                                    </p:cmd>
                                  </p:childTnLst>
                                </p:cTn>
                              </p:par>
                              <p:par>
                                <p:cTn id="19" presetID="53" presetClass="exit" presetSubtype="32" fill="hold" nodeType="withEffect">
                                  <p:stCondLst>
                                    <p:cond delay="0"/>
                                  </p:stCondLst>
                                  <p:childTnLst>
                                    <p:anim calcmode="lin" valueType="num">
                                      <p:cBhvr>
                                        <p:cTn id="20" dur="500"/>
                                        <p:tgtEl>
                                          <p:spTgt spid="8"/>
                                        </p:tgtEl>
                                        <p:attrNameLst>
                                          <p:attrName>ppt_w</p:attrName>
                                        </p:attrNameLst>
                                      </p:cBhvr>
                                      <p:tavLst>
                                        <p:tav tm="0">
                                          <p:val>
                                            <p:strVal val="ppt_w"/>
                                          </p:val>
                                        </p:tav>
                                        <p:tav tm="100000">
                                          <p:val>
                                            <p:fltVal val="0"/>
                                          </p:val>
                                        </p:tav>
                                      </p:tavLst>
                                    </p:anim>
                                    <p:anim calcmode="lin" valueType="num">
                                      <p:cBhvr>
                                        <p:cTn id="21" dur="500"/>
                                        <p:tgtEl>
                                          <p:spTgt spid="8"/>
                                        </p:tgtEl>
                                        <p:attrNameLst>
                                          <p:attrName>ppt_h</p:attrName>
                                        </p:attrNameLst>
                                      </p:cBhvr>
                                      <p:tavLst>
                                        <p:tav tm="0">
                                          <p:val>
                                            <p:strVal val="ppt_h"/>
                                          </p:val>
                                        </p:tav>
                                        <p:tav tm="100000">
                                          <p:val>
                                            <p:fltVal val="0"/>
                                          </p:val>
                                        </p:tav>
                                      </p:tavLst>
                                    </p:anim>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md type="call" cmd="stop">
                                      <p:cBhvr>
                                        <p:cTn id="24" dur="1">
                                          <p:stCondLst>
                                            <p:cond delay="499"/>
                                          </p:stCondLst>
                                        </p:cTn>
                                        <p:tgtEl>
                                          <p:spTgt spid="8"/>
                                        </p:tgtEl>
                                      </p:cBhvr>
                                    </p:cmd>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500"/>
                                        <p:tgtEl>
                                          <p:spTgt spid="11"/>
                                        </p:tgtEl>
                                        <p:attrNameLst>
                                          <p:attrName>ppt_w</p:attrName>
                                        </p:attrNameLst>
                                      </p:cBhvr>
                                      <p:tavLst>
                                        <p:tav tm="0">
                                          <p:val>
                                            <p:strVal val="ppt_w"/>
                                          </p:val>
                                        </p:tav>
                                        <p:tav tm="100000">
                                          <p:val>
                                            <p:fltVal val="0"/>
                                          </p:val>
                                        </p:tav>
                                      </p:tavLst>
                                    </p:anim>
                                    <p:anim calcmode="lin" valueType="num">
                                      <p:cBhvr>
                                        <p:cTn id="29" dur="500"/>
                                        <p:tgtEl>
                                          <p:spTgt spid="11"/>
                                        </p:tgtEl>
                                        <p:attrNameLst>
                                          <p:attrName>ppt_h</p:attrName>
                                        </p:attrNameLst>
                                      </p:cBhvr>
                                      <p:tavLst>
                                        <p:tav tm="0">
                                          <p:val>
                                            <p:strVal val="ppt_h"/>
                                          </p:val>
                                        </p:tav>
                                        <p:tav tm="100000">
                                          <p:val>
                                            <p:fltVal val="0"/>
                                          </p:val>
                                        </p:tav>
                                      </p:tavLst>
                                    </p:anim>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53" presetClass="entr" presetSubtype="16"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xit" presetSubtype="32" fill="hold" nodeType="clickEffect">
                                  <p:stCondLst>
                                    <p:cond delay="0"/>
                                  </p:stCondLst>
                                  <p:childTnLst>
                                    <p:anim calcmode="lin" valueType="num">
                                      <p:cBhvr>
                                        <p:cTn id="40" dur="500"/>
                                        <p:tgtEl>
                                          <p:spTgt spid="18"/>
                                        </p:tgtEl>
                                        <p:attrNameLst>
                                          <p:attrName>ppt_w</p:attrName>
                                        </p:attrNameLst>
                                      </p:cBhvr>
                                      <p:tavLst>
                                        <p:tav tm="0">
                                          <p:val>
                                            <p:strVal val="ppt_w"/>
                                          </p:val>
                                        </p:tav>
                                        <p:tav tm="100000">
                                          <p:val>
                                            <p:fltVal val="0"/>
                                          </p:val>
                                        </p:tav>
                                      </p:tavLst>
                                    </p:anim>
                                    <p:anim calcmode="lin" valueType="num">
                                      <p:cBhvr>
                                        <p:cTn id="41" dur="500"/>
                                        <p:tgtEl>
                                          <p:spTgt spid="18"/>
                                        </p:tgtEl>
                                        <p:attrNameLst>
                                          <p:attrName>ppt_h</p:attrName>
                                        </p:attrNameLst>
                                      </p:cBhvr>
                                      <p:tavLst>
                                        <p:tav tm="0">
                                          <p:val>
                                            <p:strVal val="ppt_h"/>
                                          </p:val>
                                        </p:tav>
                                        <p:tav tm="100000">
                                          <p:val>
                                            <p:fltVal val="0"/>
                                          </p:val>
                                        </p:tav>
                                      </p:tavLst>
                                    </p:anim>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par>
                                <p:cTn id="44" presetID="53" presetClass="entr" presetSubtype="16"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026"/>
                                        </p:tgtEl>
                                        <p:attrNameLst>
                                          <p:attrName>style.visibility</p:attrName>
                                        </p:attrNameLst>
                                      </p:cBhvr>
                                      <p:to>
                                        <p:strVal val="visible"/>
                                      </p:to>
                                    </p:set>
                                    <p:anim calcmode="lin" valueType="num">
                                      <p:cBhvr>
                                        <p:cTn id="53" dur="500" fill="hold"/>
                                        <p:tgtEl>
                                          <p:spTgt spid="1026"/>
                                        </p:tgtEl>
                                        <p:attrNameLst>
                                          <p:attrName>ppt_w</p:attrName>
                                        </p:attrNameLst>
                                      </p:cBhvr>
                                      <p:tavLst>
                                        <p:tav tm="0">
                                          <p:val>
                                            <p:fltVal val="0"/>
                                          </p:val>
                                        </p:tav>
                                        <p:tav tm="100000">
                                          <p:val>
                                            <p:strVal val="#ppt_w"/>
                                          </p:val>
                                        </p:tav>
                                      </p:tavLst>
                                    </p:anim>
                                    <p:anim calcmode="lin" valueType="num">
                                      <p:cBhvr>
                                        <p:cTn id="54" dur="500" fill="hold"/>
                                        <p:tgtEl>
                                          <p:spTgt spid="1026"/>
                                        </p:tgtEl>
                                        <p:attrNameLst>
                                          <p:attrName>ppt_h</p:attrName>
                                        </p:attrNameLst>
                                      </p:cBhvr>
                                      <p:tavLst>
                                        <p:tav tm="0">
                                          <p:val>
                                            <p:fltVal val="0"/>
                                          </p:val>
                                        </p:tav>
                                        <p:tav tm="100000">
                                          <p:val>
                                            <p:strVal val="#ppt_h"/>
                                          </p:val>
                                        </p:tav>
                                      </p:tavLst>
                                    </p:anim>
                                    <p:animEffect transition="in" filter="fade">
                                      <p:cBhvr>
                                        <p:cTn id="55" dur="500"/>
                                        <p:tgtEl>
                                          <p:spTgt spid="1026"/>
                                        </p:tgtEl>
                                      </p:cBhvr>
                                    </p:animEffect>
                                  </p:childTnLst>
                                </p:cTn>
                              </p:par>
                              <p:par>
                                <p:cTn id="56" presetID="53" presetClass="exit" presetSubtype="32" fill="hold" nodeType="withEffect">
                                  <p:stCondLst>
                                    <p:cond delay="0"/>
                                  </p:stCondLst>
                                  <p:childTnLst>
                                    <p:anim calcmode="lin" valueType="num">
                                      <p:cBhvr>
                                        <p:cTn id="57" dur="500"/>
                                        <p:tgtEl>
                                          <p:spTgt spid="20"/>
                                        </p:tgtEl>
                                        <p:attrNameLst>
                                          <p:attrName>ppt_w</p:attrName>
                                        </p:attrNameLst>
                                      </p:cBhvr>
                                      <p:tavLst>
                                        <p:tav tm="0">
                                          <p:val>
                                            <p:strVal val="ppt_w"/>
                                          </p:val>
                                        </p:tav>
                                        <p:tav tm="100000">
                                          <p:val>
                                            <p:fltVal val="0"/>
                                          </p:val>
                                        </p:tav>
                                      </p:tavLst>
                                    </p:anim>
                                    <p:anim calcmode="lin" valueType="num">
                                      <p:cBhvr>
                                        <p:cTn id="58" dur="500"/>
                                        <p:tgtEl>
                                          <p:spTgt spid="20"/>
                                        </p:tgtEl>
                                        <p:attrNameLst>
                                          <p:attrName>ppt_h</p:attrName>
                                        </p:attrNameLst>
                                      </p:cBhvr>
                                      <p:tavLst>
                                        <p:tav tm="0">
                                          <p:val>
                                            <p:strVal val="ppt_h"/>
                                          </p:val>
                                        </p:tav>
                                        <p:tav tm="100000">
                                          <p:val>
                                            <p:fltVal val="0"/>
                                          </p:val>
                                        </p:tav>
                                      </p:tavLst>
                                    </p:anim>
                                    <p:animEffect transition="out" filter="fade">
                                      <p:cBhvr>
                                        <p:cTn id="59" dur="500"/>
                                        <p:tgtEl>
                                          <p:spTgt spid="20"/>
                                        </p:tgtEl>
                                      </p:cBhvr>
                                    </p:animEffect>
                                    <p:set>
                                      <p:cBhvr>
                                        <p:cTn id="60"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1" fill="hold" display="0">
                  <p:stCondLst>
                    <p:cond delay="indefinite"/>
                  </p:stCondLst>
                </p:cTn>
                <p:tgtEl>
                  <p:spTgt spid="8"/>
                </p:tgtEl>
              </p:cMediaNode>
            </p:video>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2DFA15B-6335-AC68-FCB1-B43D2DC08B30}"/>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11B6CE4B-B2C7-4F38-33D6-A179EF36A405}"/>
              </a:ext>
            </a:extLst>
          </p:cNvPr>
          <p:cNvSpPr>
            <a:spLocks noGrp="1"/>
          </p:cNvSpPr>
          <p:nvPr>
            <p:ph type="ftr" sz="quarter" idx="11"/>
          </p:nvPr>
        </p:nvSpPr>
        <p:spPr/>
        <p:txBody>
          <a:bodyPr/>
          <a:lstStyle/>
          <a:p>
            <a:pPr>
              <a:spcAft>
                <a:spcPts val="600"/>
              </a:spcAft>
            </a:pPr>
            <a:r>
              <a:rPr lang="en-AU" dirty="0"/>
              <a:t>OPTIMIZING THE UI’s CPU BOUND FRAME RATE IN CALL OF DUTY</a:t>
            </a:r>
            <a:endParaRPr lang="en-US" dirty="0"/>
          </a:p>
        </p:txBody>
      </p:sp>
      <p:sp>
        <p:nvSpPr>
          <p:cNvPr id="5" name="Slide Number Placeholder 4">
            <a:extLst>
              <a:ext uri="{FF2B5EF4-FFF2-40B4-BE49-F238E27FC236}">
                <a16:creationId xmlns:a16="http://schemas.microsoft.com/office/drawing/2014/main" id="{6F4796FC-B180-38E8-9347-211A6B4939A8}"/>
              </a:ext>
            </a:extLst>
          </p:cNvPr>
          <p:cNvSpPr>
            <a:spLocks noGrp="1"/>
          </p:cNvSpPr>
          <p:nvPr>
            <p:ph type="sldNum" sz="quarter" idx="12"/>
          </p:nvPr>
        </p:nvSpPr>
        <p:spPr/>
        <p:txBody>
          <a:bodyPr/>
          <a:lstStyle/>
          <a:p>
            <a:fld id="{A49DFD55-3C28-40EF-9E31-A92D2E4017FF}" type="slidenum">
              <a:rPr lang="en-US" smtClean="0"/>
              <a:pPr/>
              <a:t>24</a:t>
            </a:fld>
            <a:endParaRPr lang="en-US"/>
          </a:p>
        </p:txBody>
      </p:sp>
      <p:sp>
        <p:nvSpPr>
          <p:cNvPr id="6" name="TextBox 5">
            <a:extLst>
              <a:ext uri="{FF2B5EF4-FFF2-40B4-BE49-F238E27FC236}">
                <a16:creationId xmlns:a16="http://schemas.microsoft.com/office/drawing/2014/main" id="{843A3E94-AD70-17DA-EB23-BF879F629BB6}"/>
              </a:ext>
            </a:extLst>
          </p:cNvPr>
          <p:cNvSpPr txBox="1"/>
          <p:nvPr/>
        </p:nvSpPr>
        <p:spPr>
          <a:xfrm>
            <a:off x="3491345" y="300837"/>
            <a:ext cx="5209309" cy="523220"/>
          </a:xfrm>
          <a:prstGeom prst="rect">
            <a:avLst/>
          </a:prstGeom>
          <a:noFill/>
        </p:spPr>
        <p:txBody>
          <a:bodyPr wrap="square" rtlCol="0">
            <a:spAutoFit/>
          </a:bodyPr>
          <a:lstStyle/>
          <a:p>
            <a:pPr algn="ctr"/>
            <a:r>
              <a:rPr lang="en-AU" sz="2800">
                <a:solidFill>
                  <a:schemeClr val="bg1"/>
                </a:solidFill>
              </a:rPr>
              <a:t>MISSION ACCOMPLISHED</a:t>
            </a:r>
            <a:endParaRPr lang="en-US" sz="2800">
              <a:solidFill>
                <a:schemeClr val="bg1"/>
              </a:solidFill>
            </a:endParaRPr>
          </a:p>
        </p:txBody>
      </p:sp>
      <p:sp>
        <p:nvSpPr>
          <p:cNvPr id="8" name="TextBox 7">
            <a:extLst>
              <a:ext uri="{FF2B5EF4-FFF2-40B4-BE49-F238E27FC236}">
                <a16:creationId xmlns:a16="http://schemas.microsoft.com/office/drawing/2014/main" id="{BB749274-C6AE-32AF-289A-1EF079165262}"/>
              </a:ext>
            </a:extLst>
          </p:cNvPr>
          <p:cNvSpPr txBox="1"/>
          <p:nvPr/>
        </p:nvSpPr>
        <p:spPr>
          <a:xfrm>
            <a:off x="3491345" y="5761056"/>
            <a:ext cx="5209309" cy="523220"/>
          </a:xfrm>
          <a:prstGeom prst="rect">
            <a:avLst/>
          </a:prstGeom>
          <a:noFill/>
        </p:spPr>
        <p:txBody>
          <a:bodyPr wrap="square" rtlCol="0">
            <a:spAutoFit/>
          </a:bodyPr>
          <a:lstStyle/>
          <a:p>
            <a:pPr algn="ctr"/>
            <a:r>
              <a:rPr lang="en-AU" sz="2800">
                <a:solidFill>
                  <a:schemeClr val="bg1"/>
                </a:solidFill>
              </a:rPr>
              <a:t>OR WAS IT?</a:t>
            </a:r>
            <a:endParaRPr lang="en-US" sz="2800">
              <a:solidFill>
                <a:schemeClr val="bg1"/>
              </a:solidFill>
            </a:endParaRPr>
          </a:p>
        </p:txBody>
      </p:sp>
      <p:pic>
        <p:nvPicPr>
          <p:cNvPr id="2" name="Picture 6">
            <a:extLst>
              <a:ext uri="{FF2B5EF4-FFF2-40B4-BE49-F238E27FC236}">
                <a16:creationId xmlns:a16="http://schemas.microsoft.com/office/drawing/2014/main" id="{D4F7634C-1F28-B185-CE5F-F4DE27483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4052" y="5583183"/>
            <a:ext cx="1207948" cy="12183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9443F29-1AA9-DA03-1BEE-A7A325463D2E}"/>
              </a:ext>
            </a:extLst>
          </p:cNvPr>
          <p:cNvPicPr>
            <a:picLocks noChangeAspect="1"/>
          </p:cNvPicPr>
          <p:nvPr/>
        </p:nvPicPr>
        <p:blipFill>
          <a:blip r:embed="rId4"/>
          <a:stretch>
            <a:fillRect/>
          </a:stretch>
        </p:blipFill>
        <p:spPr>
          <a:xfrm>
            <a:off x="2075861" y="1042141"/>
            <a:ext cx="8040275" cy="4524583"/>
          </a:xfrm>
          <a:prstGeom prst="rect">
            <a:avLst/>
          </a:prstGeom>
        </p:spPr>
      </p:pic>
    </p:spTree>
    <p:extLst>
      <p:ext uri="{BB962C8B-B14F-4D97-AF65-F5344CB8AC3E}">
        <p14:creationId xmlns:p14="http://schemas.microsoft.com/office/powerpoint/2010/main" val="90921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20"/>
                                  </p:iterate>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20"/>
                                  </p:iterate>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8CB7E-61EE-ED2D-97E4-D3BE82C7BC72}"/>
            </a:ext>
          </a:extLst>
        </p:cNvPr>
        <p:cNvGrpSpPr/>
        <p:nvPr/>
      </p:nvGrpSpPr>
      <p:grpSpPr>
        <a:xfrm>
          <a:off x="0" y="0"/>
          <a:ext cx="0" cy="0"/>
          <a:chOff x="0" y="0"/>
          <a:chExt cx="0" cy="0"/>
        </a:xfrm>
      </p:grpSpPr>
      <p:pic>
        <p:nvPicPr>
          <p:cNvPr id="9" name="Picture 8" descr="A person in a suit&#10;&#10;Description automatically generated">
            <a:extLst>
              <a:ext uri="{FF2B5EF4-FFF2-40B4-BE49-F238E27FC236}">
                <a16:creationId xmlns:a16="http://schemas.microsoft.com/office/drawing/2014/main" id="{29E1D28B-7045-E80B-43F0-6E1B32AE13B5}"/>
              </a:ext>
            </a:extLst>
          </p:cNvPr>
          <p:cNvPicPr>
            <a:picLocks noChangeAspect="1"/>
          </p:cNvPicPr>
          <p:nvPr/>
        </p:nvPicPr>
        <p:blipFill>
          <a:blip r:embed="rId3"/>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208B2096-247F-F64B-90BC-20B8C17DAA2E}"/>
              </a:ext>
            </a:extLst>
          </p:cNvPr>
          <p:cNvSpPr>
            <a:spLocks noGrp="1"/>
          </p:cNvSpPr>
          <p:nvPr>
            <p:ph type="sldNum" sz="quarter" idx="12"/>
          </p:nvPr>
        </p:nvSpPr>
        <p:spPr/>
        <p:txBody>
          <a:bodyPr/>
          <a:lstStyle/>
          <a:p>
            <a:fld id="{A49DFD55-3C28-40EF-9E31-A92D2E4017FF}" type="slidenum">
              <a:rPr lang="en-US" smtClean="0"/>
              <a:pPr/>
              <a:t>25</a:t>
            </a:fld>
            <a:endParaRPr lang="en-US"/>
          </a:p>
        </p:txBody>
      </p:sp>
      <p:sp>
        <p:nvSpPr>
          <p:cNvPr id="6" name="TextBox 5">
            <a:extLst>
              <a:ext uri="{FF2B5EF4-FFF2-40B4-BE49-F238E27FC236}">
                <a16:creationId xmlns:a16="http://schemas.microsoft.com/office/drawing/2014/main" id="{EC441D12-36AE-0085-40BA-3CE068EF82C8}"/>
              </a:ext>
            </a:extLst>
          </p:cNvPr>
          <p:cNvSpPr txBox="1"/>
          <p:nvPr/>
        </p:nvSpPr>
        <p:spPr>
          <a:xfrm>
            <a:off x="6096000" y="6075144"/>
            <a:ext cx="6286480" cy="646331"/>
          </a:xfrm>
          <a:prstGeom prst="rect">
            <a:avLst/>
          </a:prstGeom>
          <a:noFill/>
        </p:spPr>
        <p:txBody>
          <a:bodyPr wrap="square" rtlCol="0">
            <a:spAutoFit/>
          </a:bodyPr>
          <a:lstStyle/>
          <a:p>
            <a:r>
              <a:rPr lang="en-AU" sz="3600" b="1">
                <a:solidFill>
                  <a:schemeClr val="bg1"/>
                </a:solidFill>
              </a:rPr>
              <a:t>PART 4:  BATTLE HARDENING</a:t>
            </a:r>
            <a:endParaRPr lang="en-US" sz="3600" b="1">
              <a:solidFill>
                <a:schemeClr val="bg1"/>
              </a:solidFill>
            </a:endParaRPr>
          </a:p>
        </p:txBody>
      </p:sp>
      <p:pic>
        <p:nvPicPr>
          <p:cNvPr id="2" name="Picture 6">
            <a:extLst>
              <a:ext uri="{FF2B5EF4-FFF2-40B4-BE49-F238E27FC236}">
                <a16:creationId xmlns:a16="http://schemas.microsoft.com/office/drawing/2014/main" id="{F2739E2F-BD6D-CE98-F373-E0B1158D66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65519" y="136525"/>
            <a:ext cx="1207948" cy="1218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69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2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19826FF-178E-7A74-15AF-E140E693F8EB}"/>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9A64B4E-1F40-43BC-7BBA-55CB79EA68B6}"/>
              </a:ext>
            </a:extLst>
          </p:cNvPr>
          <p:cNvSpPr>
            <a:spLocks noGrp="1"/>
          </p:cNvSpPr>
          <p:nvPr>
            <p:ph type="ftr" sz="quarter" idx="11"/>
          </p:nvPr>
        </p:nvSpPr>
        <p:spPr/>
        <p:txBody>
          <a:bodyPr/>
          <a:lstStyle/>
          <a:p>
            <a:pPr>
              <a:spcAft>
                <a:spcPts val="600"/>
              </a:spcAft>
            </a:pPr>
            <a:r>
              <a:rPr lang="en-AU" dirty="0"/>
              <a:t>OPTIMIZING THE UI’s CPU BOUND FRAME RATE IN CALL OF DUTY</a:t>
            </a:r>
            <a:endParaRPr lang="en-US" dirty="0"/>
          </a:p>
        </p:txBody>
      </p:sp>
      <p:sp>
        <p:nvSpPr>
          <p:cNvPr id="5" name="Slide Number Placeholder 4">
            <a:extLst>
              <a:ext uri="{FF2B5EF4-FFF2-40B4-BE49-F238E27FC236}">
                <a16:creationId xmlns:a16="http://schemas.microsoft.com/office/drawing/2014/main" id="{2A6CF81D-6FE2-FED9-5FE8-3CB62F7EFCF9}"/>
              </a:ext>
            </a:extLst>
          </p:cNvPr>
          <p:cNvSpPr>
            <a:spLocks noGrp="1"/>
          </p:cNvSpPr>
          <p:nvPr>
            <p:ph type="sldNum" sz="quarter" idx="12"/>
          </p:nvPr>
        </p:nvSpPr>
        <p:spPr/>
        <p:txBody>
          <a:bodyPr/>
          <a:lstStyle/>
          <a:p>
            <a:fld id="{A49DFD55-3C28-40EF-9E31-A92D2E4017FF}" type="slidenum">
              <a:rPr lang="en-US" smtClean="0"/>
              <a:pPr/>
              <a:t>26</a:t>
            </a:fld>
            <a:endParaRPr lang="en-US"/>
          </a:p>
        </p:txBody>
      </p:sp>
      <p:sp>
        <p:nvSpPr>
          <p:cNvPr id="7" name="TextBox 6">
            <a:extLst>
              <a:ext uri="{FF2B5EF4-FFF2-40B4-BE49-F238E27FC236}">
                <a16:creationId xmlns:a16="http://schemas.microsoft.com/office/drawing/2014/main" id="{76B121D7-5469-1404-B8C4-11189092C039}"/>
              </a:ext>
            </a:extLst>
          </p:cNvPr>
          <p:cNvSpPr txBox="1"/>
          <p:nvPr/>
        </p:nvSpPr>
        <p:spPr>
          <a:xfrm>
            <a:off x="158750" y="136525"/>
            <a:ext cx="6604000" cy="523220"/>
          </a:xfrm>
          <a:prstGeom prst="rect">
            <a:avLst/>
          </a:prstGeom>
          <a:noFill/>
        </p:spPr>
        <p:txBody>
          <a:bodyPr wrap="square">
            <a:spAutoFit/>
          </a:bodyPr>
          <a:lstStyle/>
          <a:p>
            <a:pPr>
              <a:spcAft>
                <a:spcPts val="600"/>
              </a:spcAft>
            </a:pPr>
            <a:r>
              <a:rPr lang="en-AU" sz="2800">
                <a:solidFill>
                  <a:schemeClr val="bg1"/>
                </a:solidFill>
              </a:rPr>
              <a:t>MEASUREMENT</a:t>
            </a:r>
            <a:endParaRPr lang="en-US" sz="2800">
              <a:solidFill>
                <a:schemeClr val="bg1"/>
              </a:solidFill>
            </a:endParaRPr>
          </a:p>
        </p:txBody>
      </p:sp>
      <p:pic>
        <p:nvPicPr>
          <p:cNvPr id="3" name="Picture 2">
            <a:extLst>
              <a:ext uri="{FF2B5EF4-FFF2-40B4-BE49-F238E27FC236}">
                <a16:creationId xmlns:a16="http://schemas.microsoft.com/office/drawing/2014/main" id="{16D97480-A937-C5CE-F73A-DFDA4B70D6E9}"/>
              </a:ext>
            </a:extLst>
          </p:cNvPr>
          <p:cNvPicPr>
            <a:picLocks noChangeAspect="1"/>
          </p:cNvPicPr>
          <p:nvPr/>
        </p:nvPicPr>
        <p:blipFill>
          <a:blip r:embed="rId3"/>
          <a:stretch>
            <a:fillRect/>
          </a:stretch>
        </p:blipFill>
        <p:spPr>
          <a:xfrm>
            <a:off x="2794000" y="862531"/>
            <a:ext cx="6604000" cy="5265633"/>
          </a:xfrm>
          <a:prstGeom prst="rect">
            <a:avLst/>
          </a:prstGeom>
        </p:spPr>
      </p:pic>
      <p:grpSp>
        <p:nvGrpSpPr>
          <p:cNvPr id="12" name="Group 11">
            <a:extLst>
              <a:ext uri="{FF2B5EF4-FFF2-40B4-BE49-F238E27FC236}">
                <a16:creationId xmlns:a16="http://schemas.microsoft.com/office/drawing/2014/main" id="{1851EB25-54C3-64B9-8913-B90CE36ECFF1}"/>
              </a:ext>
            </a:extLst>
          </p:cNvPr>
          <p:cNvGrpSpPr/>
          <p:nvPr/>
        </p:nvGrpSpPr>
        <p:grpSpPr>
          <a:xfrm>
            <a:off x="7715250" y="3114129"/>
            <a:ext cx="6140450" cy="1200329"/>
            <a:chOff x="7715250" y="3114129"/>
            <a:chExt cx="6140450" cy="1200329"/>
          </a:xfrm>
        </p:grpSpPr>
        <p:sp>
          <p:nvSpPr>
            <p:cNvPr id="8" name="TextBox 7">
              <a:extLst>
                <a:ext uri="{FF2B5EF4-FFF2-40B4-BE49-F238E27FC236}">
                  <a16:creationId xmlns:a16="http://schemas.microsoft.com/office/drawing/2014/main" id="{4ED18B45-73BF-84C2-253E-38C39BEE6858}"/>
                </a:ext>
              </a:extLst>
            </p:cNvPr>
            <p:cNvSpPr txBox="1"/>
            <p:nvPr/>
          </p:nvSpPr>
          <p:spPr>
            <a:xfrm>
              <a:off x="10083800" y="3114129"/>
              <a:ext cx="3771900" cy="1200329"/>
            </a:xfrm>
            <a:prstGeom prst="rect">
              <a:avLst/>
            </a:prstGeom>
            <a:noFill/>
          </p:spPr>
          <p:txBody>
            <a:bodyPr wrap="square" rtlCol="0">
              <a:spAutoFit/>
            </a:bodyPr>
            <a:lstStyle/>
            <a:p>
              <a:r>
                <a:rPr lang="en-AU" sz="7200" b="1">
                  <a:solidFill>
                    <a:srgbClr val="569009"/>
                  </a:solidFill>
                </a:rPr>
                <a:t>4ms</a:t>
              </a:r>
              <a:endParaRPr lang="en-US" sz="7200" b="1">
                <a:solidFill>
                  <a:srgbClr val="569009"/>
                </a:solidFill>
              </a:endParaRPr>
            </a:p>
          </p:txBody>
        </p:sp>
        <p:sp>
          <p:nvSpPr>
            <p:cNvPr id="11" name="Arrow: Right 10">
              <a:extLst>
                <a:ext uri="{FF2B5EF4-FFF2-40B4-BE49-F238E27FC236}">
                  <a16:creationId xmlns:a16="http://schemas.microsoft.com/office/drawing/2014/main" id="{BFD5241C-6144-ADE2-543C-509F80B749DC}"/>
                </a:ext>
              </a:extLst>
            </p:cNvPr>
            <p:cNvSpPr/>
            <p:nvPr/>
          </p:nvSpPr>
          <p:spPr>
            <a:xfrm flipH="1">
              <a:off x="7715250" y="3502570"/>
              <a:ext cx="2301875" cy="596900"/>
            </a:xfrm>
            <a:prstGeom prst="rightArrow">
              <a:avLst/>
            </a:prstGeom>
            <a:solidFill>
              <a:srgbClr val="5690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009"/>
                </a:solidFill>
              </a:endParaRPr>
            </a:p>
          </p:txBody>
        </p:sp>
      </p:grpSp>
      <p:grpSp>
        <p:nvGrpSpPr>
          <p:cNvPr id="18" name="Group 17">
            <a:extLst>
              <a:ext uri="{FF2B5EF4-FFF2-40B4-BE49-F238E27FC236}">
                <a16:creationId xmlns:a16="http://schemas.microsoft.com/office/drawing/2014/main" id="{2B57CA83-959E-5D43-FA7D-1A3703E6CA57}"/>
              </a:ext>
            </a:extLst>
          </p:cNvPr>
          <p:cNvGrpSpPr/>
          <p:nvPr/>
        </p:nvGrpSpPr>
        <p:grpSpPr>
          <a:xfrm>
            <a:off x="501650" y="1209675"/>
            <a:ext cx="8475662" cy="4918489"/>
            <a:chOff x="501650" y="1209675"/>
            <a:chExt cx="8475662" cy="4918489"/>
          </a:xfrm>
        </p:grpSpPr>
        <p:pic>
          <p:nvPicPr>
            <p:cNvPr id="16" name="Picture 15">
              <a:extLst>
                <a:ext uri="{FF2B5EF4-FFF2-40B4-BE49-F238E27FC236}">
                  <a16:creationId xmlns:a16="http://schemas.microsoft.com/office/drawing/2014/main" id="{FA101905-4425-410F-DD7B-1FFA95EFEB56}"/>
                </a:ext>
              </a:extLst>
            </p:cNvPr>
            <p:cNvPicPr>
              <a:picLocks noChangeAspect="1"/>
            </p:cNvPicPr>
            <p:nvPr/>
          </p:nvPicPr>
          <p:blipFill>
            <a:blip r:embed="rId4"/>
            <a:stretch>
              <a:fillRect/>
            </a:stretch>
          </p:blipFill>
          <p:spPr>
            <a:xfrm>
              <a:off x="3214687" y="1209675"/>
              <a:ext cx="5762625" cy="4438650"/>
            </a:xfrm>
            <a:prstGeom prst="rect">
              <a:avLst/>
            </a:prstGeom>
          </p:spPr>
        </p:pic>
        <p:sp>
          <p:nvSpPr>
            <p:cNvPr id="17" name="Arrow: Right 16">
              <a:extLst>
                <a:ext uri="{FF2B5EF4-FFF2-40B4-BE49-F238E27FC236}">
                  <a16:creationId xmlns:a16="http://schemas.microsoft.com/office/drawing/2014/main" id="{E1BD5308-9F78-423B-03D1-BDF39FD38BCD}"/>
                </a:ext>
              </a:extLst>
            </p:cNvPr>
            <p:cNvSpPr/>
            <p:nvPr/>
          </p:nvSpPr>
          <p:spPr>
            <a:xfrm>
              <a:off x="501650" y="4768850"/>
              <a:ext cx="2660650" cy="135931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99D9448F-BFBC-7490-BBE3-FA22C5ED396F}"/>
              </a:ext>
            </a:extLst>
          </p:cNvPr>
          <p:cNvSpPr txBox="1"/>
          <p:nvPr/>
        </p:nvSpPr>
        <p:spPr>
          <a:xfrm>
            <a:off x="2044700" y="1209675"/>
            <a:ext cx="3333750" cy="369332"/>
          </a:xfrm>
          <a:prstGeom prst="rect">
            <a:avLst/>
          </a:prstGeom>
          <a:noFill/>
        </p:spPr>
        <p:txBody>
          <a:bodyPr wrap="square" rtlCol="0">
            <a:spAutoFit/>
          </a:bodyPr>
          <a:lstStyle/>
          <a:p>
            <a:endParaRPr lang="en-US"/>
          </a:p>
        </p:txBody>
      </p:sp>
      <p:sp>
        <p:nvSpPr>
          <p:cNvPr id="20" name="TextBox 19">
            <a:extLst>
              <a:ext uri="{FF2B5EF4-FFF2-40B4-BE49-F238E27FC236}">
                <a16:creationId xmlns:a16="http://schemas.microsoft.com/office/drawing/2014/main" id="{2120F90F-5E26-595C-183F-8DCF437A19CC}"/>
              </a:ext>
            </a:extLst>
          </p:cNvPr>
          <p:cNvSpPr txBox="1"/>
          <p:nvPr/>
        </p:nvSpPr>
        <p:spPr>
          <a:xfrm>
            <a:off x="158750" y="2028949"/>
            <a:ext cx="11868150" cy="646331"/>
          </a:xfrm>
          <a:prstGeom prst="rect">
            <a:avLst/>
          </a:prstGeom>
          <a:noFill/>
          <a:ln>
            <a:solidFill>
              <a:schemeClr val="bg1">
                <a:lumMod val="95000"/>
              </a:schemeClr>
            </a:solidFill>
          </a:ln>
        </p:spPr>
        <p:txBody>
          <a:bodyPr wrap="square" rtlCol="0">
            <a:spAutoFit/>
          </a:bodyPr>
          <a:lstStyle/>
          <a:p>
            <a:pPr algn="ctr"/>
            <a:r>
              <a:rPr lang="en-AU" sz="3600" b="1">
                <a:solidFill>
                  <a:schemeClr val="bg1"/>
                </a:solidFill>
              </a:rPr>
              <a:t>MEAN FRAME TIME: </a:t>
            </a:r>
            <a:r>
              <a:rPr lang="en-AU" sz="2800" b="1">
                <a:solidFill>
                  <a:srgbClr val="569009"/>
                </a:solidFill>
              </a:rPr>
              <a:t>(COLLAPSED) </a:t>
            </a:r>
            <a:r>
              <a:rPr lang="en-AU" sz="3600" b="1">
                <a:solidFill>
                  <a:schemeClr val="bg1"/>
                </a:solidFill>
              </a:rPr>
              <a:t>= 12.26ms</a:t>
            </a:r>
            <a:endParaRPr lang="en-US" sz="3600" b="1">
              <a:solidFill>
                <a:schemeClr val="bg1"/>
              </a:solidFill>
            </a:endParaRPr>
          </a:p>
        </p:txBody>
      </p:sp>
      <p:sp>
        <p:nvSpPr>
          <p:cNvPr id="21" name="TextBox 20">
            <a:extLst>
              <a:ext uri="{FF2B5EF4-FFF2-40B4-BE49-F238E27FC236}">
                <a16:creationId xmlns:a16="http://schemas.microsoft.com/office/drawing/2014/main" id="{4AD3128D-2E2F-E95B-236E-68581D3974F0}"/>
              </a:ext>
            </a:extLst>
          </p:cNvPr>
          <p:cNvSpPr txBox="1"/>
          <p:nvPr/>
        </p:nvSpPr>
        <p:spPr>
          <a:xfrm>
            <a:off x="501650" y="3327252"/>
            <a:ext cx="11188700" cy="1754326"/>
          </a:xfrm>
          <a:prstGeom prst="rect">
            <a:avLst/>
          </a:prstGeom>
          <a:noFill/>
          <a:ln>
            <a:solidFill>
              <a:schemeClr val="bg1">
                <a:lumMod val="95000"/>
              </a:schemeClr>
            </a:solidFill>
          </a:ln>
        </p:spPr>
        <p:txBody>
          <a:bodyPr wrap="square" rtlCol="0">
            <a:spAutoFit/>
          </a:bodyPr>
          <a:lstStyle/>
          <a:p>
            <a:pPr algn="ctr"/>
            <a:r>
              <a:rPr lang="en-AU" sz="3600" b="1">
                <a:solidFill>
                  <a:schemeClr val="bg1"/>
                </a:solidFill>
              </a:rPr>
              <a:t>SUSTAINED: </a:t>
            </a:r>
            <a:r>
              <a:rPr lang="en-AU" sz="2800" b="1">
                <a:solidFill>
                  <a:srgbClr val="569009"/>
                </a:solidFill>
              </a:rPr>
              <a:t>(50% MEDIAN) </a:t>
            </a:r>
            <a:r>
              <a:rPr lang="en-AU" sz="3600" b="1">
                <a:solidFill>
                  <a:schemeClr val="bg1"/>
                </a:solidFill>
              </a:rPr>
              <a:t>= 8.24ms</a:t>
            </a:r>
          </a:p>
          <a:p>
            <a:pPr algn="ctr"/>
            <a:r>
              <a:rPr lang="en-AU" sz="3600" b="1">
                <a:solidFill>
                  <a:schemeClr val="bg1"/>
                </a:solidFill>
              </a:rPr>
              <a:t>SPIKE: </a:t>
            </a:r>
            <a:r>
              <a:rPr lang="en-AU" sz="2800" b="1">
                <a:solidFill>
                  <a:srgbClr val="569009"/>
                </a:solidFill>
              </a:rPr>
              <a:t>(99% MEDIAN or 1% WORST) </a:t>
            </a:r>
            <a:r>
              <a:rPr lang="en-AU" sz="3600" b="1">
                <a:solidFill>
                  <a:schemeClr val="bg1"/>
                </a:solidFill>
              </a:rPr>
              <a:t>= 15.42ms</a:t>
            </a:r>
          </a:p>
          <a:p>
            <a:pPr algn="ctr"/>
            <a:r>
              <a:rPr lang="en-AU" sz="3600" b="1">
                <a:solidFill>
                  <a:schemeClr val="bg1"/>
                </a:solidFill>
              </a:rPr>
              <a:t>STALL: </a:t>
            </a:r>
            <a:r>
              <a:rPr lang="en-AU" sz="2800" b="1">
                <a:solidFill>
                  <a:srgbClr val="569009"/>
                </a:solidFill>
              </a:rPr>
              <a:t>(99.9% MEDIAN or 0.1% WORST) </a:t>
            </a:r>
            <a:r>
              <a:rPr lang="en-AU" sz="3600" b="1">
                <a:solidFill>
                  <a:schemeClr val="bg1"/>
                </a:solidFill>
              </a:rPr>
              <a:t>= 65.7ms</a:t>
            </a:r>
          </a:p>
        </p:txBody>
      </p:sp>
      <p:sp>
        <p:nvSpPr>
          <p:cNvPr id="2" name="TextBox 1">
            <a:extLst>
              <a:ext uri="{FF2B5EF4-FFF2-40B4-BE49-F238E27FC236}">
                <a16:creationId xmlns:a16="http://schemas.microsoft.com/office/drawing/2014/main" id="{AB3F53A3-58E5-6129-050D-17E4D48D3FD8}"/>
              </a:ext>
            </a:extLst>
          </p:cNvPr>
          <p:cNvSpPr txBox="1"/>
          <p:nvPr/>
        </p:nvSpPr>
        <p:spPr>
          <a:xfrm>
            <a:off x="4691697" y="2708341"/>
            <a:ext cx="2990215" cy="1200329"/>
          </a:xfrm>
          <a:prstGeom prst="rect">
            <a:avLst/>
          </a:prstGeom>
          <a:noFill/>
        </p:spPr>
        <p:txBody>
          <a:bodyPr wrap="square" rtlCol="0">
            <a:spAutoFit/>
          </a:bodyPr>
          <a:lstStyle/>
          <a:p>
            <a:r>
              <a:rPr lang="en-AU" sz="7200" b="1">
                <a:solidFill>
                  <a:srgbClr val="569009"/>
                </a:solidFill>
              </a:rPr>
              <a:t>&lt; 4ms</a:t>
            </a:r>
          </a:p>
        </p:txBody>
      </p:sp>
      <p:pic>
        <p:nvPicPr>
          <p:cNvPr id="6" name="Picture 6">
            <a:extLst>
              <a:ext uri="{FF2B5EF4-FFF2-40B4-BE49-F238E27FC236}">
                <a16:creationId xmlns:a16="http://schemas.microsoft.com/office/drawing/2014/main" id="{B959B310-1E65-5D53-AE7B-DF8988CE14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4052" y="5583183"/>
            <a:ext cx="1207948" cy="1218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80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20"/>
                                  </p:iterate>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53" presetClass="exit" presetSubtype="32" fill="hold" grpId="1" nodeType="withEffect">
                                  <p:stCondLst>
                                    <p:cond delay="0"/>
                                  </p:stCondLst>
                                  <p:childTnLst>
                                    <p:anim calcmode="lin" valueType="num">
                                      <p:cBhvr>
                                        <p:cTn id="20" dur="500"/>
                                        <p:tgtEl>
                                          <p:spTgt spid="2"/>
                                        </p:tgtEl>
                                        <p:attrNameLst>
                                          <p:attrName>ppt_w</p:attrName>
                                        </p:attrNameLst>
                                      </p:cBhvr>
                                      <p:tavLst>
                                        <p:tav tm="0">
                                          <p:val>
                                            <p:strVal val="ppt_w"/>
                                          </p:val>
                                        </p:tav>
                                        <p:tav tm="100000">
                                          <p:val>
                                            <p:fltVal val="0"/>
                                          </p:val>
                                        </p:tav>
                                      </p:tavLst>
                                    </p:anim>
                                    <p:anim calcmode="lin" valueType="num">
                                      <p:cBhvr>
                                        <p:cTn id="21" dur="500"/>
                                        <p:tgtEl>
                                          <p:spTgt spid="2"/>
                                        </p:tgtEl>
                                        <p:attrNameLst>
                                          <p:attrName>ppt_h</p:attrName>
                                        </p:attrNameLst>
                                      </p:cBhvr>
                                      <p:tavLst>
                                        <p:tav tm="0">
                                          <p:val>
                                            <p:strVal val="ppt_h"/>
                                          </p:val>
                                        </p:tav>
                                        <p:tav tm="100000">
                                          <p:val>
                                            <p:fltVal val="0"/>
                                          </p:val>
                                        </p:tav>
                                      </p:tavLst>
                                    </p:anim>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 presetClass="exit" presetSubtype="0" fill="hold" nodeType="withEffect">
                                  <p:stCondLst>
                                    <p:cond delay="0"/>
                                  </p:stCondLst>
                                  <p:childTnLst>
                                    <p:set>
                                      <p:cBhvr>
                                        <p:cTn id="28" dur="1" fill="hold">
                                          <p:stCondLst>
                                            <p:cond delay="0"/>
                                          </p:stCondLst>
                                        </p:cTn>
                                        <p:tgtEl>
                                          <p:spTgt spid="3"/>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bg/>
                                          </p:spTgt>
                                        </p:tgtEl>
                                        <p:attrNameLst>
                                          <p:attrName>style.visibility</p:attrName>
                                        </p:attrNameLst>
                                      </p:cBhvr>
                                      <p:to>
                                        <p:strVal val="visible"/>
                                      </p:to>
                                    </p:set>
                                    <p:animEffect transition="in" filter="fade">
                                      <p:cBhvr>
                                        <p:cTn id="46" dur="500"/>
                                        <p:tgtEl>
                                          <p:spTgt spid="21">
                                            <p:bg/>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1">
                                            <p:txEl>
                                              <p:pRg st="0" end="0"/>
                                            </p:txEl>
                                          </p:spTgt>
                                        </p:tgtEl>
                                        <p:attrNameLst>
                                          <p:attrName>style.visibility</p:attrName>
                                        </p:attrNameLst>
                                      </p:cBhvr>
                                      <p:to>
                                        <p:strVal val="visible"/>
                                      </p:to>
                                    </p:set>
                                    <p:animEffect transition="in" filter="fade">
                                      <p:cBhvr>
                                        <p:cTn id="51" dur="500"/>
                                        <p:tgtEl>
                                          <p:spTgt spid="21">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1">
                                            <p:txEl>
                                              <p:pRg st="1" end="1"/>
                                            </p:txEl>
                                          </p:spTgt>
                                        </p:tgtEl>
                                        <p:attrNameLst>
                                          <p:attrName>style.visibility</p:attrName>
                                        </p:attrNameLst>
                                      </p:cBhvr>
                                      <p:to>
                                        <p:strVal val="visible"/>
                                      </p:to>
                                    </p:set>
                                    <p:animEffect transition="in" filter="fade">
                                      <p:cBhvr>
                                        <p:cTn id="56" dur="500"/>
                                        <p:tgtEl>
                                          <p:spTgt spid="21">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1">
                                            <p:txEl>
                                              <p:pRg st="2" end="2"/>
                                            </p:txEl>
                                          </p:spTgt>
                                        </p:tgtEl>
                                        <p:attrNameLst>
                                          <p:attrName>style.visibility</p:attrName>
                                        </p:attrNameLst>
                                      </p:cBhvr>
                                      <p:to>
                                        <p:strVal val="visible"/>
                                      </p:to>
                                    </p:set>
                                    <p:animEffect transition="in" filter="fade">
                                      <p:cBhvr>
                                        <p:cTn id="61"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build="p" animBg="1"/>
      <p:bldP spid="2" grpId="0"/>
      <p:bldP spid="2"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7EF65E8-3508-6AD4-CD43-96E3289F0FDA}"/>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7ABB9AEF-CD29-B8FA-D3F5-E207CC1112CF}"/>
              </a:ext>
            </a:extLst>
          </p:cNvPr>
          <p:cNvGrpSpPr/>
          <p:nvPr/>
        </p:nvGrpSpPr>
        <p:grpSpPr>
          <a:xfrm>
            <a:off x="2248746" y="984899"/>
            <a:ext cx="7523480" cy="4854583"/>
            <a:chOff x="2248746" y="984899"/>
            <a:chExt cx="7523480" cy="4854583"/>
          </a:xfrm>
        </p:grpSpPr>
        <p:pic>
          <p:nvPicPr>
            <p:cNvPr id="4100" name="Picture 4" descr="The Product Owner's Tool – Agemba.com">
              <a:extLst>
                <a:ext uri="{FF2B5EF4-FFF2-40B4-BE49-F238E27FC236}">
                  <a16:creationId xmlns:a16="http://schemas.microsoft.com/office/drawing/2014/main" id="{0416B2E6-70E7-34B5-1DB0-83370C84B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8746" y="984899"/>
              <a:ext cx="7523480" cy="48545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121A986-FDA8-3C0E-54F4-6FB2D9991CDE}"/>
                </a:ext>
              </a:extLst>
            </p:cNvPr>
            <p:cNvSpPr/>
            <p:nvPr/>
          </p:nvSpPr>
          <p:spPr>
            <a:xfrm>
              <a:off x="2682240" y="1110941"/>
              <a:ext cx="6651413" cy="36564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 name="Footer Placeholder 3">
            <a:extLst>
              <a:ext uri="{FF2B5EF4-FFF2-40B4-BE49-F238E27FC236}">
                <a16:creationId xmlns:a16="http://schemas.microsoft.com/office/drawing/2014/main" id="{2D9F9923-4C78-CFDB-1CC4-AF81781FBD66}"/>
              </a:ext>
            </a:extLst>
          </p:cNvPr>
          <p:cNvSpPr>
            <a:spLocks noGrp="1"/>
          </p:cNvSpPr>
          <p:nvPr>
            <p:ph type="ftr" sz="quarter" idx="11"/>
          </p:nvPr>
        </p:nvSpPr>
        <p:spPr/>
        <p:txBody>
          <a:bodyPr/>
          <a:lstStyle/>
          <a:p>
            <a:pPr>
              <a:spcAft>
                <a:spcPts val="600"/>
              </a:spcAft>
            </a:pPr>
            <a:r>
              <a:rPr lang="en-AU" dirty="0"/>
              <a:t>OPTIMIZING THE UI’s CPU BOUND FRAME RATE IN CALL OF DUTY</a:t>
            </a:r>
            <a:endParaRPr lang="en-US" dirty="0"/>
          </a:p>
        </p:txBody>
      </p:sp>
      <p:sp>
        <p:nvSpPr>
          <p:cNvPr id="5" name="Slide Number Placeholder 4">
            <a:extLst>
              <a:ext uri="{FF2B5EF4-FFF2-40B4-BE49-F238E27FC236}">
                <a16:creationId xmlns:a16="http://schemas.microsoft.com/office/drawing/2014/main" id="{D48D514F-50C2-F2F2-FE6C-765E165A9A67}"/>
              </a:ext>
            </a:extLst>
          </p:cNvPr>
          <p:cNvSpPr>
            <a:spLocks noGrp="1"/>
          </p:cNvSpPr>
          <p:nvPr>
            <p:ph type="sldNum" sz="quarter" idx="12"/>
          </p:nvPr>
        </p:nvSpPr>
        <p:spPr/>
        <p:txBody>
          <a:bodyPr/>
          <a:lstStyle/>
          <a:p>
            <a:fld id="{A49DFD55-3C28-40EF-9E31-A92D2E4017FF}" type="slidenum">
              <a:rPr lang="en-US" smtClean="0"/>
              <a:pPr/>
              <a:t>27</a:t>
            </a:fld>
            <a:endParaRPr lang="en-US"/>
          </a:p>
        </p:txBody>
      </p:sp>
      <p:sp>
        <p:nvSpPr>
          <p:cNvPr id="2" name="TextBox 1">
            <a:extLst>
              <a:ext uri="{FF2B5EF4-FFF2-40B4-BE49-F238E27FC236}">
                <a16:creationId xmlns:a16="http://schemas.microsoft.com/office/drawing/2014/main" id="{5A5B90DD-A6EA-6D46-4E33-F68D1EED844E}"/>
              </a:ext>
            </a:extLst>
          </p:cNvPr>
          <p:cNvSpPr txBox="1"/>
          <p:nvPr/>
        </p:nvSpPr>
        <p:spPr>
          <a:xfrm>
            <a:off x="158750" y="136525"/>
            <a:ext cx="6604000" cy="523220"/>
          </a:xfrm>
          <a:prstGeom prst="rect">
            <a:avLst/>
          </a:prstGeom>
          <a:noFill/>
        </p:spPr>
        <p:txBody>
          <a:bodyPr wrap="square">
            <a:spAutoFit/>
          </a:bodyPr>
          <a:lstStyle/>
          <a:p>
            <a:pPr>
              <a:spcAft>
                <a:spcPts val="600"/>
              </a:spcAft>
            </a:pPr>
            <a:r>
              <a:rPr lang="en-AU" sz="2800">
                <a:solidFill>
                  <a:schemeClr val="bg1"/>
                </a:solidFill>
              </a:rPr>
              <a:t>DASHBOARDS</a:t>
            </a:r>
            <a:endParaRPr lang="en-US" sz="2800">
              <a:solidFill>
                <a:schemeClr val="bg1"/>
              </a:solidFill>
            </a:endParaRPr>
          </a:p>
        </p:txBody>
      </p:sp>
      <p:pic>
        <p:nvPicPr>
          <p:cNvPr id="8" name="Picture 7">
            <a:extLst>
              <a:ext uri="{FF2B5EF4-FFF2-40B4-BE49-F238E27FC236}">
                <a16:creationId xmlns:a16="http://schemas.microsoft.com/office/drawing/2014/main" id="{6ED6EEF2-F08B-9B59-581D-DF928F05BB84}"/>
              </a:ext>
            </a:extLst>
          </p:cNvPr>
          <p:cNvPicPr>
            <a:picLocks noChangeAspect="1"/>
          </p:cNvPicPr>
          <p:nvPr/>
        </p:nvPicPr>
        <p:blipFill>
          <a:blip r:embed="rId4"/>
          <a:stretch>
            <a:fillRect/>
          </a:stretch>
        </p:blipFill>
        <p:spPr>
          <a:xfrm>
            <a:off x="571500" y="984899"/>
            <a:ext cx="11226800" cy="5014513"/>
          </a:xfrm>
          <a:prstGeom prst="rect">
            <a:avLst/>
          </a:prstGeom>
        </p:spPr>
      </p:pic>
      <p:pic>
        <p:nvPicPr>
          <p:cNvPr id="10" name="Picture 9">
            <a:extLst>
              <a:ext uri="{FF2B5EF4-FFF2-40B4-BE49-F238E27FC236}">
                <a16:creationId xmlns:a16="http://schemas.microsoft.com/office/drawing/2014/main" id="{09188F32-D4E2-83AA-0BC2-D4912F671FB1}"/>
              </a:ext>
            </a:extLst>
          </p:cNvPr>
          <p:cNvPicPr>
            <a:picLocks noChangeAspect="1"/>
          </p:cNvPicPr>
          <p:nvPr/>
        </p:nvPicPr>
        <p:blipFill>
          <a:blip r:embed="rId5"/>
          <a:stretch>
            <a:fillRect/>
          </a:stretch>
        </p:blipFill>
        <p:spPr>
          <a:xfrm>
            <a:off x="215900" y="1265180"/>
            <a:ext cx="11760200" cy="4481879"/>
          </a:xfrm>
          <a:prstGeom prst="rect">
            <a:avLst/>
          </a:prstGeom>
        </p:spPr>
      </p:pic>
      <p:pic>
        <p:nvPicPr>
          <p:cNvPr id="7" name="Picture 6">
            <a:extLst>
              <a:ext uri="{FF2B5EF4-FFF2-40B4-BE49-F238E27FC236}">
                <a16:creationId xmlns:a16="http://schemas.microsoft.com/office/drawing/2014/main" id="{EF92B406-2234-8192-A59E-CC37C58B36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84052" y="5583183"/>
            <a:ext cx="1207948" cy="1218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78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20"/>
                                  </p:iterate>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par>
                                <p:cTn id="14" presetID="53" presetClass="exit" presetSubtype="32" fill="hold" nodeType="withEffect">
                                  <p:stCondLst>
                                    <p:cond delay="0"/>
                                  </p:stCondLst>
                                  <p:childTnLst>
                                    <p:anim calcmode="lin" valueType="num">
                                      <p:cBhvr>
                                        <p:cTn id="15" dur="500"/>
                                        <p:tgtEl>
                                          <p:spTgt spid="6"/>
                                        </p:tgtEl>
                                        <p:attrNameLst>
                                          <p:attrName>ppt_w</p:attrName>
                                        </p:attrNameLst>
                                      </p:cBhvr>
                                      <p:tavLst>
                                        <p:tav tm="0">
                                          <p:val>
                                            <p:strVal val="ppt_w"/>
                                          </p:val>
                                        </p:tav>
                                        <p:tav tm="100000">
                                          <p:val>
                                            <p:fltVal val="0"/>
                                          </p:val>
                                        </p:tav>
                                      </p:tavLst>
                                    </p:anim>
                                    <p:anim calcmode="lin" valueType="num">
                                      <p:cBhvr>
                                        <p:cTn id="16" dur="500"/>
                                        <p:tgtEl>
                                          <p:spTgt spid="6"/>
                                        </p:tgtEl>
                                        <p:attrNameLst>
                                          <p:attrName>ppt_h</p:attrName>
                                        </p:attrNameLst>
                                      </p:cBhvr>
                                      <p:tavLst>
                                        <p:tav tm="0">
                                          <p:val>
                                            <p:strVal val="ppt_h"/>
                                          </p:val>
                                        </p:tav>
                                        <p:tav tm="100000">
                                          <p:val>
                                            <p:fltVal val="0"/>
                                          </p:val>
                                        </p:tav>
                                      </p:tavLst>
                                    </p:anim>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xit" presetSubtype="32" fill="hold" nodeType="withEffect">
                                  <p:stCondLst>
                                    <p:cond delay="0"/>
                                  </p:stCondLst>
                                  <p:childTnLst>
                                    <p:anim calcmode="lin" valueType="num">
                                      <p:cBhvr>
                                        <p:cTn id="27" dur="500"/>
                                        <p:tgtEl>
                                          <p:spTgt spid="8"/>
                                        </p:tgtEl>
                                        <p:attrNameLst>
                                          <p:attrName>ppt_w</p:attrName>
                                        </p:attrNameLst>
                                      </p:cBhvr>
                                      <p:tavLst>
                                        <p:tav tm="0">
                                          <p:val>
                                            <p:strVal val="ppt_w"/>
                                          </p:val>
                                        </p:tav>
                                        <p:tav tm="100000">
                                          <p:val>
                                            <p:fltVal val="0"/>
                                          </p:val>
                                        </p:tav>
                                      </p:tavLst>
                                    </p:anim>
                                    <p:anim calcmode="lin" valueType="num">
                                      <p:cBhvr>
                                        <p:cTn id="28" dur="500"/>
                                        <p:tgtEl>
                                          <p:spTgt spid="8"/>
                                        </p:tgtEl>
                                        <p:attrNameLst>
                                          <p:attrName>ppt_h</p:attrName>
                                        </p:attrNameLst>
                                      </p:cBhvr>
                                      <p:tavLst>
                                        <p:tav tm="0">
                                          <p:val>
                                            <p:strVal val="ppt_h"/>
                                          </p:val>
                                        </p:tav>
                                        <p:tav tm="100000">
                                          <p:val>
                                            <p:fltVal val="0"/>
                                          </p:val>
                                        </p:tav>
                                      </p:tavLst>
                                    </p:anim>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54BAB14-46BF-2250-8C56-DFBAD56DCF6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653BF84E-750A-E016-4ACD-F6FFBA198F2F}"/>
              </a:ext>
            </a:extLst>
          </p:cNvPr>
          <p:cNvSpPr>
            <a:spLocks noGrp="1"/>
          </p:cNvSpPr>
          <p:nvPr>
            <p:ph type="ftr" sz="quarter" idx="11"/>
          </p:nvPr>
        </p:nvSpPr>
        <p:spPr/>
        <p:txBody>
          <a:bodyPr/>
          <a:lstStyle/>
          <a:p>
            <a:pPr>
              <a:spcAft>
                <a:spcPts val="600"/>
              </a:spcAft>
            </a:pPr>
            <a:r>
              <a:rPr lang="en-AU" dirty="0"/>
              <a:t>OPTIMIZING THE UI’s CPU BOUND FRAME RATE IN CALL OF DUTY</a:t>
            </a:r>
            <a:endParaRPr lang="en-US" dirty="0"/>
          </a:p>
        </p:txBody>
      </p:sp>
      <p:sp>
        <p:nvSpPr>
          <p:cNvPr id="5" name="Slide Number Placeholder 4">
            <a:extLst>
              <a:ext uri="{FF2B5EF4-FFF2-40B4-BE49-F238E27FC236}">
                <a16:creationId xmlns:a16="http://schemas.microsoft.com/office/drawing/2014/main" id="{27572A0D-6A8E-17BA-2FC9-E13E9D321FBA}"/>
              </a:ext>
            </a:extLst>
          </p:cNvPr>
          <p:cNvSpPr>
            <a:spLocks noGrp="1"/>
          </p:cNvSpPr>
          <p:nvPr>
            <p:ph type="sldNum" sz="quarter" idx="12"/>
          </p:nvPr>
        </p:nvSpPr>
        <p:spPr/>
        <p:txBody>
          <a:bodyPr/>
          <a:lstStyle/>
          <a:p>
            <a:fld id="{A49DFD55-3C28-40EF-9E31-A92D2E4017FF}" type="slidenum">
              <a:rPr lang="en-US" smtClean="0"/>
              <a:pPr/>
              <a:t>28</a:t>
            </a:fld>
            <a:endParaRPr lang="en-US"/>
          </a:p>
        </p:txBody>
      </p:sp>
      <p:sp>
        <p:nvSpPr>
          <p:cNvPr id="2" name="TextBox 1">
            <a:extLst>
              <a:ext uri="{FF2B5EF4-FFF2-40B4-BE49-F238E27FC236}">
                <a16:creationId xmlns:a16="http://schemas.microsoft.com/office/drawing/2014/main" id="{A0FF0D50-1B17-28BE-2E66-429DB0B939AB}"/>
              </a:ext>
            </a:extLst>
          </p:cNvPr>
          <p:cNvSpPr txBox="1"/>
          <p:nvPr/>
        </p:nvSpPr>
        <p:spPr>
          <a:xfrm>
            <a:off x="158750" y="136525"/>
            <a:ext cx="6604000" cy="523220"/>
          </a:xfrm>
          <a:prstGeom prst="rect">
            <a:avLst/>
          </a:prstGeom>
          <a:noFill/>
        </p:spPr>
        <p:txBody>
          <a:bodyPr wrap="square">
            <a:spAutoFit/>
          </a:bodyPr>
          <a:lstStyle/>
          <a:p>
            <a:pPr>
              <a:spcAft>
                <a:spcPts val="600"/>
              </a:spcAft>
            </a:pPr>
            <a:r>
              <a:rPr lang="en-AU" sz="2800">
                <a:solidFill>
                  <a:schemeClr val="bg1"/>
                </a:solidFill>
              </a:rPr>
              <a:t>PROCESSESES AND DIAGNOSTICS</a:t>
            </a:r>
            <a:endParaRPr lang="en-US" sz="2800">
              <a:solidFill>
                <a:schemeClr val="bg1"/>
              </a:solidFill>
            </a:endParaRPr>
          </a:p>
        </p:txBody>
      </p:sp>
      <p:sp>
        <p:nvSpPr>
          <p:cNvPr id="8" name="AutoShape 2">
            <a:extLst>
              <a:ext uri="{FF2B5EF4-FFF2-40B4-BE49-F238E27FC236}">
                <a16:creationId xmlns:a16="http://schemas.microsoft.com/office/drawing/2014/main" id="{C2C04D05-3F35-7C66-80E8-1FE84F88A31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053097ED-52F5-BFBD-B778-EBB413E25379}"/>
              </a:ext>
            </a:extLst>
          </p:cNvPr>
          <p:cNvPicPr>
            <a:picLocks noChangeAspect="1"/>
          </p:cNvPicPr>
          <p:nvPr/>
        </p:nvPicPr>
        <p:blipFill>
          <a:blip r:embed="rId3"/>
          <a:stretch>
            <a:fillRect/>
          </a:stretch>
        </p:blipFill>
        <p:spPr>
          <a:xfrm>
            <a:off x="257175" y="2734138"/>
            <a:ext cx="11677650" cy="1480325"/>
          </a:xfrm>
          <a:prstGeom prst="rect">
            <a:avLst/>
          </a:prstGeom>
        </p:spPr>
      </p:pic>
      <p:pic>
        <p:nvPicPr>
          <p:cNvPr id="12" name="Picture 11">
            <a:extLst>
              <a:ext uri="{FF2B5EF4-FFF2-40B4-BE49-F238E27FC236}">
                <a16:creationId xmlns:a16="http://schemas.microsoft.com/office/drawing/2014/main" id="{6E96CCF1-9447-433E-9CBC-3C17BF9C7E31}"/>
              </a:ext>
            </a:extLst>
          </p:cNvPr>
          <p:cNvPicPr>
            <a:picLocks noChangeAspect="1"/>
          </p:cNvPicPr>
          <p:nvPr/>
        </p:nvPicPr>
        <p:blipFill>
          <a:blip r:embed="rId4"/>
          <a:stretch>
            <a:fillRect/>
          </a:stretch>
        </p:blipFill>
        <p:spPr>
          <a:xfrm>
            <a:off x="158750" y="2551342"/>
            <a:ext cx="11934825" cy="2060115"/>
          </a:xfrm>
          <a:prstGeom prst="rect">
            <a:avLst/>
          </a:prstGeom>
        </p:spPr>
      </p:pic>
      <p:pic>
        <p:nvPicPr>
          <p:cNvPr id="14" name="Picture 13">
            <a:extLst>
              <a:ext uri="{FF2B5EF4-FFF2-40B4-BE49-F238E27FC236}">
                <a16:creationId xmlns:a16="http://schemas.microsoft.com/office/drawing/2014/main" id="{B83B7320-0CFB-5695-2DA3-1D70A035D90A}"/>
              </a:ext>
            </a:extLst>
          </p:cNvPr>
          <p:cNvPicPr>
            <a:picLocks noChangeAspect="1"/>
          </p:cNvPicPr>
          <p:nvPr/>
        </p:nvPicPr>
        <p:blipFill>
          <a:blip r:embed="rId5"/>
          <a:stretch>
            <a:fillRect/>
          </a:stretch>
        </p:blipFill>
        <p:spPr>
          <a:xfrm>
            <a:off x="3151687" y="729888"/>
            <a:ext cx="5888626" cy="5518809"/>
          </a:xfrm>
          <a:prstGeom prst="rect">
            <a:avLst/>
          </a:prstGeom>
        </p:spPr>
      </p:pic>
      <p:pic>
        <p:nvPicPr>
          <p:cNvPr id="2050" name="Picture 2" descr="🔬 Microscope Emoji">
            <a:extLst>
              <a:ext uri="{FF2B5EF4-FFF2-40B4-BE49-F238E27FC236}">
                <a16:creationId xmlns:a16="http://schemas.microsoft.com/office/drawing/2014/main" id="{B59118B3-B129-6840-5A1E-C0A52AE5F3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2893" y="790107"/>
            <a:ext cx="54864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72471DC8-CA87-7D93-389E-1C215285C6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84052" y="5583183"/>
            <a:ext cx="1207948" cy="1218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42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20"/>
                                  </p:iterate>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 calcmode="lin" valueType="num">
                                      <p:cBhvr>
                                        <p:cTn id="9" dur="500" fill="hold"/>
                                        <p:tgtEl>
                                          <p:spTgt spid="2050"/>
                                        </p:tgtEl>
                                        <p:attrNameLst>
                                          <p:attrName>ppt_w</p:attrName>
                                        </p:attrNameLst>
                                      </p:cBhvr>
                                      <p:tavLst>
                                        <p:tav tm="0">
                                          <p:val>
                                            <p:fltVal val="0"/>
                                          </p:val>
                                        </p:tav>
                                        <p:tav tm="100000">
                                          <p:val>
                                            <p:strVal val="#ppt_w"/>
                                          </p:val>
                                        </p:tav>
                                      </p:tavLst>
                                    </p:anim>
                                    <p:anim calcmode="lin" valueType="num">
                                      <p:cBhvr>
                                        <p:cTn id="10" dur="500" fill="hold"/>
                                        <p:tgtEl>
                                          <p:spTgt spid="2050"/>
                                        </p:tgtEl>
                                        <p:attrNameLst>
                                          <p:attrName>ppt_h</p:attrName>
                                        </p:attrNameLst>
                                      </p:cBhvr>
                                      <p:tavLst>
                                        <p:tav tm="0">
                                          <p:val>
                                            <p:fltVal val="0"/>
                                          </p:val>
                                        </p:tav>
                                        <p:tav tm="100000">
                                          <p:val>
                                            <p:strVal val="#ppt_h"/>
                                          </p:val>
                                        </p:tav>
                                      </p:tavLst>
                                    </p:anim>
                                    <p:animEffect transition="in" filter="fade">
                                      <p:cBhvr>
                                        <p:cTn id="11" dur="5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3" presetClass="exit" presetSubtype="32" fill="hold" nodeType="withEffect">
                                  <p:stCondLst>
                                    <p:cond delay="0"/>
                                  </p:stCondLst>
                                  <p:childTnLst>
                                    <p:anim calcmode="lin" valueType="num">
                                      <p:cBhvr>
                                        <p:cTn id="20" dur="500"/>
                                        <p:tgtEl>
                                          <p:spTgt spid="2050"/>
                                        </p:tgtEl>
                                        <p:attrNameLst>
                                          <p:attrName>ppt_w</p:attrName>
                                        </p:attrNameLst>
                                      </p:cBhvr>
                                      <p:tavLst>
                                        <p:tav tm="0">
                                          <p:val>
                                            <p:strVal val="ppt_w"/>
                                          </p:val>
                                        </p:tav>
                                        <p:tav tm="100000">
                                          <p:val>
                                            <p:fltVal val="0"/>
                                          </p:val>
                                        </p:tav>
                                      </p:tavLst>
                                    </p:anim>
                                    <p:anim calcmode="lin" valueType="num">
                                      <p:cBhvr>
                                        <p:cTn id="21" dur="500"/>
                                        <p:tgtEl>
                                          <p:spTgt spid="2050"/>
                                        </p:tgtEl>
                                        <p:attrNameLst>
                                          <p:attrName>ppt_h</p:attrName>
                                        </p:attrNameLst>
                                      </p:cBhvr>
                                      <p:tavLst>
                                        <p:tav tm="0">
                                          <p:val>
                                            <p:strVal val="ppt_h"/>
                                          </p:val>
                                        </p:tav>
                                        <p:tav tm="100000">
                                          <p:val>
                                            <p:fltVal val="0"/>
                                          </p:val>
                                        </p:tav>
                                      </p:tavLst>
                                    </p:anim>
                                    <p:animEffect transition="out" filter="fade">
                                      <p:cBhvr>
                                        <p:cTn id="22" dur="500"/>
                                        <p:tgtEl>
                                          <p:spTgt spid="2050"/>
                                        </p:tgtEl>
                                      </p:cBhvr>
                                    </p:animEffect>
                                    <p:set>
                                      <p:cBhvr>
                                        <p:cTn id="23" dur="1" fill="hold">
                                          <p:stCondLst>
                                            <p:cond delay="499"/>
                                          </p:stCondLst>
                                        </p:cTn>
                                        <p:tgtEl>
                                          <p:spTgt spid="205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par>
                                <p:cTn id="31" presetID="53" presetClass="exit" presetSubtype="32" fill="hold" nodeType="withEffect">
                                  <p:stCondLst>
                                    <p:cond delay="0"/>
                                  </p:stCondLst>
                                  <p:childTnLst>
                                    <p:anim calcmode="lin" valueType="num">
                                      <p:cBhvr>
                                        <p:cTn id="32" dur="500"/>
                                        <p:tgtEl>
                                          <p:spTgt spid="10"/>
                                        </p:tgtEl>
                                        <p:attrNameLst>
                                          <p:attrName>ppt_w</p:attrName>
                                        </p:attrNameLst>
                                      </p:cBhvr>
                                      <p:tavLst>
                                        <p:tav tm="0">
                                          <p:val>
                                            <p:strVal val="ppt_w"/>
                                          </p:val>
                                        </p:tav>
                                        <p:tav tm="100000">
                                          <p:val>
                                            <p:fltVal val="0"/>
                                          </p:val>
                                        </p:tav>
                                      </p:tavLst>
                                    </p:anim>
                                    <p:anim calcmode="lin" valueType="num">
                                      <p:cBhvr>
                                        <p:cTn id="33" dur="500"/>
                                        <p:tgtEl>
                                          <p:spTgt spid="10"/>
                                        </p:tgtEl>
                                        <p:attrNameLst>
                                          <p:attrName>ppt_h</p:attrName>
                                        </p:attrNameLst>
                                      </p:cBhvr>
                                      <p:tavLst>
                                        <p:tav tm="0">
                                          <p:val>
                                            <p:strVal val="ppt_h"/>
                                          </p:val>
                                        </p:tav>
                                        <p:tav tm="100000">
                                          <p:val>
                                            <p:fltVal val="0"/>
                                          </p:val>
                                        </p:tav>
                                      </p:tavLst>
                                    </p:anim>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par>
                                <p:cTn id="43" presetID="53" presetClass="exit" presetSubtype="32" fill="hold" nodeType="withEffect">
                                  <p:stCondLst>
                                    <p:cond delay="0"/>
                                  </p:stCondLst>
                                  <p:childTnLst>
                                    <p:anim calcmode="lin" valueType="num">
                                      <p:cBhvr>
                                        <p:cTn id="44" dur="500"/>
                                        <p:tgtEl>
                                          <p:spTgt spid="12"/>
                                        </p:tgtEl>
                                        <p:attrNameLst>
                                          <p:attrName>ppt_w</p:attrName>
                                        </p:attrNameLst>
                                      </p:cBhvr>
                                      <p:tavLst>
                                        <p:tav tm="0">
                                          <p:val>
                                            <p:strVal val="ppt_w"/>
                                          </p:val>
                                        </p:tav>
                                        <p:tav tm="100000">
                                          <p:val>
                                            <p:fltVal val="0"/>
                                          </p:val>
                                        </p:tav>
                                      </p:tavLst>
                                    </p:anim>
                                    <p:anim calcmode="lin" valueType="num">
                                      <p:cBhvr>
                                        <p:cTn id="45" dur="500"/>
                                        <p:tgtEl>
                                          <p:spTgt spid="12"/>
                                        </p:tgtEl>
                                        <p:attrNameLst>
                                          <p:attrName>ppt_h</p:attrName>
                                        </p:attrNameLst>
                                      </p:cBhvr>
                                      <p:tavLst>
                                        <p:tav tm="0">
                                          <p:val>
                                            <p:strVal val="ppt_h"/>
                                          </p:val>
                                        </p:tav>
                                        <p:tav tm="100000">
                                          <p:val>
                                            <p:fltVal val="0"/>
                                          </p:val>
                                        </p:tav>
                                      </p:tavLst>
                                    </p:anim>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4AD6E82-A125-B588-0F90-FCD39E411879}"/>
              </a:ext>
            </a:extLst>
          </p:cNvPr>
          <p:cNvSpPr>
            <a:spLocks noGrp="1"/>
          </p:cNvSpPr>
          <p:nvPr>
            <p:ph type="ftr" sz="quarter" idx="11"/>
          </p:nvPr>
        </p:nvSpPr>
        <p:spPr/>
        <p:txBody>
          <a:bodyPr/>
          <a:lstStyle/>
          <a:p>
            <a:pPr>
              <a:spcAft>
                <a:spcPts val="600"/>
              </a:spcAft>
            </a:pPr>
            <a:r>
              <a:rPr lang="en-AU" dirty="0"/>
              <a:t>OPTIMIZING THE UI’s CPU BOUND FRAME RATE IN CALL OF DUTY</a:t>
            </a:r>
            <a:endParaRPr lang="en-US" dirty="0"/>
          </a:p>
        </p:txBody>
      </p:sp>
      <p:sp>
        <p:nvSpPr>
          <p:cNvPr id="5" name="Slide Number Placeholder 4">
            <a:extLst>
              <a:ext uri="{FF2B5EF4-FFF2-40B4-BE49-F238E27FC236}">
                <a16:creationId xmlns:a16="http://schemas.microsoft.com/office/drawing/2014/main" id="{7CE56C6B-D038-D898-6B6F-1DB1D2725C86}"/>
              </a:ext>
            </a:extLst>
          </p:cNvPr>
          <p:cNvSpPr>
            <a:spLocks noGrp="1"/>
          </p:cNvSpPr>
          <p:nvPr>
            <p:ph type="sldNum" sz="quarter" idx="12"/>
          </p:nvPr>
        </p:nvSpPr>
        <p:spPr/>
        <p:txBody>
          <a:bodyPr/>
          <a:lstStyle/>
          <a:p>
            <a:fld id="{A49DFD55-3C28-40EF-9E31-A92D2E4017FF}" type="slidenum">
              <a:rPr lang="en-US" smtClean="0"/>
              <a:pPr/>
              <a:t>29</a:t>
            </a:fld>
            <a:endParaRPr lang="en-US"/>
          </a:p>
        </p:txBody>
      </p:sp>
      <p:sp>
        <p:nvSpPr>
          <p:cNvPr id="6" name="TextBox 5">
            <a:extLst>
              <a:ext uri="{FF2B5EF4-FFF2-40B4-BE49-F238E27FC236}">
                <a16:creationId xmlns:a16="http://schemas.microsoft.com/office/drawing/2014/main" id="{0CB5E8A1-38FB-1FBF-0F56-8AA374E9860E}"/>
              </a:ext>
            </a:extLst>
          </p:cNvPr>
          <p:cNvSpPr txBox="1"/>
          <p:nvPr/>
        </p:nvSpPr>
        <p:spPr>
          <a:xfrm>
            <a:off x="158750" y="136525"/>
            <a:ext cx="6604000" cy="523220"/>
          </a:xfrm>
          <a:prstGeom prst="rect">
            <a:avLst/>
          </a:prstGeom>
          <a:noFill/>
        </p:spPr>
        <p:txBody>
          <a:bodyPr wrap="square">
            <a:spAutoFit/>
          </a:bodyPr>
          <a:lstStyle/>
          <a:p>
            <a:pPr>
              <a:spcAft>
                <a:spcPts val="600"/>
              </a:spcAft>
            </a:pPr>
            <a:r>
              <a:rPr lang="en-AU" sz="2800">
                <a:solidFill>
                  <a:schemeClr val="bg1"/>
                </a:solidFill>
              </a:rPr>
              <a:t>AUTOMATED PERFORMANCE TESTING</a:t>
            </a:r>
            <a:endParaRPr lang="en-US" sz="2800">
              <a:solidFill>
                <a:schemeClr val="bg1"/>
              </a:solidFill>
            </a:endParaRPr>
          </a:p>
        </p:txBody>
      </p:sp>
      <p:pic>
        <p:nvPicPr>
          <p:cNvPr id="8" name="Picture 7">
            <a:extLst>
              <a:ext uri="{FF2B5EF4-FFF2-40B4-BE49-F238E27FC236}">
                <a16:creationId xmlns:a16="http://schemas.microsoft.com/office/drawing/2014/main" id="{12C04BB8-482D-E439-802D-E4AF6B88623F}"/>
              </a:ext>
            </a:extLst>
          </p:cNvPr>
          <p:cNvPicPr>
            <a:picLocks noChangeAspect="1"/>
          </p:cNvPicPr>
          <p:nvPr/>
        </p:nvPicPr>
        <p:blipFill>
          <a:blip r:embed="rId3"/>
          <a:stretch>
            <a:fillRect/>
          </a:stretch>
        </p:blipFill>
        <p:spPr>
          <a:xfrm>
            <a:off x="2948095" y="1056783"/>
            <a:ext cx="6295810" cy="4902528"/>
          </a:xfrm>
          <a:prstGeom prst="rect">
            <a:avLst/>
          </a:prstGeom>
        </p:spPr>
      </p:pic>
      <p:pic>
        <p:nvPicPr>
          <p:cNvPr id="10" name="Picture 9">
            <a:extLst>
              <a:ext uri="{FF2B5EF4-FFF2-40B4-BE49-F238E27FC236}">
                <a16:creationId xmlns:a16="http://schemas.microsoft.com/office/drawing/2014/main" id="{64EF41F1-E9EF-6ADE-8446-85A6B54DE9F1}"/>
              </a:ext>
            </a:extLst>
          </p:cNvPr>
          <p:cNvPicPr>
            <a:picLocks noChangeAspect="1"/>
          </p:cNvPicPr>
          <p:nvPr/>
        </p:nvPicPr>
        <p:blipFill>
          <a:blip r:embed="rId4"/>
          <a:stretch>
            <a:fillRect/>
          </a:stretch>
        </p:blipFill>
        <p:spPr>
          <a:xfrm>
            <a:off x="647700" y="1214437"/>
            <a:ext cx="10896600" cy="4429125"/>
          </a:xfrm>
          <a:prstGeom prst="rect">
            <a:avLst/>
          </a:prstGeom>
        </p:spPr>
      </p:pic>
      <p:pic>
        <p:nvPicPr>
          <p:cNvPr id="3076" name="Picture 4" descr="Automation Generic Blue icon">
            <a:extLst>
              <a:ext uri="{FF2B5EF4-FFF2-40B4-BE49-F238E27FC236}">
                <a16:creationId xmlns:a16="http://schemas.microsoft.com/office/drawing/2014/main" id="{5627E9CF-A254-1469-BA8D-DAF017EF6A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990600"/>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a:extLst>
              <a:ext uri="{FF2B5EF4-FFF2-40B4-BE49-F238E27FC236}">
                <a16:creationId xmlns:a16="http://schemas.microsoft.com/office/drawing/2014/main" id="{D5A04E56-38B2-EA36-53EA-FBCCBE8041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84052" y="5583183"/>
            <a:ext cx="1207948" cy="1218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21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20"/>
                                  </p:iterate>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anim calcmode="lin" valueType="num">
                                      <p:cBhvr>
                                        <p:cTn id="9" dur="500" fill="hold"/>
                                        <p:tgtEl>
                                          <p:spTgt spid="3076"/>
                                        </p:tgtEl>
                                        <p:attrNameLst>
                                          <p:attrName>ppt_w</p:attrName>
                                        </p:attrNameLst>
                                      </p:cBhvr>
                                      <p:tavLst>
                                        <p:tav tm="0">
                                          <p:val>
                                            <p:fltVal val="0"/>
                                          </p:val>
                                        </p:tav>
                                        <p:tav tm="100000">
                                          <p:val>
                                            <p:strVal val="#ppt_w"/>
                                          </p:val>
                                        </p:tav>
                                      </p:tavLst>
                                    </p:anim>
                                    <p:anim calcmode="lin" valueType="num">
                                      <p:cBhvr>
                                        <p:cTn id="10" dur="500" fill="hold"/>
                                        <p:tgtEl>
                                          <p:spTgt spid="3076"/>
                                        </p:tgtEl>
                                        <p:attrNameLst>
                                          <p:attrName>ppt_h</p:attrName>
                                        </p:attrNameLst>
                                      </p:cBhvr>
                                      <p:tavLst>
                                        <p:tav tm="0">
                                          <p:val>
                                            <p:fltVal val="0"/>
                                          </p:val>
                                        </p:tav>
                                        <p:tav tm="100000">
                                          <p:val>
                                            <p:strVal val="#ppt_h"/>
                                          </p:val>
                                        </p:tav>
                                      </p:tavLst>
                                    </p:anim>
                                    <p:animEffect transition="in" filter="fade">
                                      <p:cBhvr>
                                        <p:cTn id="11" dur="500"/>
                                        <p:tgtEl>
                                          <p:spTgt spid="307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xit" presetSubtype="32" fill="hold" nodeType="withEffect">
                                  <p:stCondLst>
                                    <p:cond delay="0"/>
                                  </p:stCondLst>
                                  <p:childTnLst>
                                    <p:anim calcmode="lin" valueType="num">
                                      <p:cBhvr>
                                        <p:cTn id="20" dur="500"/>
                                        <p:tgtEl>
                                          <p:spTgt spid="3076"/>
                                        </p:tgtEl>
                                        <p:attrNameLst>
                                          <p:attrName>ppt_w</p:attrName>
                                        </p:attrNameLst>
                                      </p:cBhvr>
                                      <p:tavLst>
                                        <p:tav tm="0">
                                          <p:val>
                                            <p:strVal val="ppt_w"/>
                                          </p:val>
                                        </p:tav>
                                        <p:tav tm="100000">
                                          <p:val>
                                            <p:fltVal val="0"/>
                                          </p:val>
                                        </p:tav>
                                      </p:tavLst>
                                    </p:anim>
                                    <p:anim calcmode="lin" valueType="num">
                                      <p:cBhvr>
                                        <p:cTn id="21" dur="500"/>
                                        <p:tgtEl>
                                          <p:spTgt spid="3076"/>
                                        </p:tgtEl>
                                        <p:attrNameLst>
                                          <p:attrName>ppt_h</p:attrName>
                                        </p:attrNameLst>
                                      </p:cBhvr>
                                      <p:tavLst>
                                        <p:tav tm="0">
                                          <p:val>
                                            <p:strVal val="ppt_h"/>
                                          </p:val>
                                        </p:tav>
                                        <p:tav tm="100000">
                                          <p:val>
                                            <p:fltVal val="0"/>
                                          </p:val>
                                        </p:tav>
                                      </p:tavLst>
                                    </p:anim>
                                    <p:animEffect transition="out" filter="fade">
                                      <p:cBhvr>
                                        <p:cTn id="22" dur="500"/>
                                        <p:tgtEl>
                                          <p:spTgt spid="3076"/>
                                        </p:tgtEl>
                                      </p:cBhvr>
                                    </p:animEffect>
                                    <p:set>
                                      <p:cBhvr>
                                        <p:cTn id="23" dur="1" fill="hold">
                                          <p:stCondLst>
                                            <p:cond delay="499"/>
                                          </p:stCondLst>
                                        </p:cTn>
                                        <p:tgtEl>
                                          <p:spTgt spid="307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par>
                                <p:cTn id="31" presetID="53" presetClass="exit" presetSubtype="32" fill="hold" nodeType="withEffect">
                                  <p:stCondLst>
                                    <p:cond delay="0"/>
                                  </p:stCondLst>
                                  <p:childTnLst>
                                    <p:anim calcmode="lin" valueType="num">
                                      <p:cBhvr>
                                        <p:cTn id="32" dur="500"/>
                                        <p:tgtEl>
                                          <p:spTgt spid="8"/>
                                        </p:tgtEl>
                                        <p:attrNameLst>
                                          <p:attrName>ppt_w</p:attrName>
                                        </p:attrNameLst>
                                      </p:cBhvr>
                                      <p:tavLst>
                                        <p:tav tm="0">
                                          <p:val>
                                            <p:strVal val="ppt_w"/>
                                          </p:val>
                                        </p:tav>
                                        <p:tav tm="100000">
                                          <p:val>
                                            <p:fltVal val="0"/>
                                          </p:val>
                                        </p:tav>
                                      </p:tavLst>
                                    </p:anim>
                                    <p:anim calcmode="lin" valueType="num">
                                      <p:cBhvr>
                                        <p:cTn id="33" dur="500"/>
                                        <p:tgtEl>
                                          <p:spTgt spid="8"/>
                                        </p:tgtEl>
                                        <p:attrNameLst>
                                          <p:attrName>ppt_h</p:attrName>
                                        </p:attrNameLst>
                                      </p:cBhvr>
                                      <p:tavLst>
                                        <p:tav tm="0">
                                          <p:val>
                                            <p:strVal val="ppt_h"/>
                                          </p:val>
                                        </p:tav>
                                        <p:tav tm="100000">
                                          <p:val>
                                            <p:fltVal val="0"/>
                                          </p:val>
                                        </p:tav>
                                      </p:tavLst>
                                    </p:anim>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8BA5A93F-DCAE-40B8-8E94-3239A1A6A21A}"/>
              </a:ext>
            </a:extLst>
          </p:cNvPr>
          <p:cNvSpPr>
            <a:spLocks noGrp="1"/>
          </p:cNvSpPr>
          <p:nvPr>
            <p:ph type="ftr" sz="quarter" idx="11"/>
          </p:nvPr>
        </p:nvSpPr>
        <p:spPr>
          <a:xfrm>
            <a:off x="4038600" y="6356350"/>
            <a:ext cx="4114800" cy="365125"/>
          </a:xfrm>
        </p:spPr>
        <p:txBody>
          <a:bodyPr/>
          <a:lstStyle/>
          <a:p>
            <a:r>
              <a:rPr lang="en-US"/>
              <a:t>PRESENTATION TITLE</a:t>
            </a:r>
          </a:p>
        </p:txBody>
      </p:sp>
      <p:sp>
        <p:nvSpPr>
          <p:cNvPr id="9" name="Slide Number Placeholder 8">
            <a:extLst>
              <a:ext uri="{FF2B5EF4-FFF2-40B4-BE49-F238E27FC236}">
                <a16:creationId xmlns:a16="http://schemas.microsoft.com/office/drawing/2014/main" id="{03091613-153A-4005-9F4D-2F185AE5F7B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3</a:t>
            </a:fld>
            <a:endParaRPr lang="en-US"/>
          </a:p>
        </p:txBody>
      </p:sp>
      <p:pic>
        <p:nvPicPr>
          <p:cNvPr id="10" name="Picture 9" descr="A group of men with guns&#10;&#10;Description automatically generated">
            <a:extLst>
              <a:ext uri="{FF2B5EF4-FFF2-40B4-BE49-F238E27FC236}">
                <a16:creationId xmlns:a16="http://schemas.microsoft.com/office/drawing/2014/main" id="{2CD26E8C-40B4-6FEA-6FD7-3F4ACA4456D2}"/>
              </a:ext>
            </a:extLst>
          </p:cNvPr>
          <p:cNvPicPr>
            <a:picLocks noChangeAspect="1"/>
          </p:cNvPicPr>
          <p:nvPr/>
        </p:nvPicPr>
        <p:blipFill>
          <a:blip r:embed="rId4"/>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A8537ABF-E7F3-ECE2-AE83-997CF5A96875}"/>
              </a:ext>
            </a:extLst>
          </p:cNvPr>
          <p:cNvSpPr txBox="1"/>
          <p:nvPr/>
        </p:nvSpPr>
        <p:spPr>
          <a:xfrm>
            <a:off x="400334" y="6259774"/>
            <a:ext cx="1660478" cy="369332"/>
          </a:xfrm>
          <a:prstGeom prst="rect">
            <a:avLst/>
          </a:prstGeom>
          <a:noFill/>
        </p:spPr>
        <p:txBody>
          <a:bodyPr wrap="square" rtlCol="0">
            <a:spAutoFit/>
          </a:bodyPr>
          <a:lstStyle/>
          <a:p>
            <a:r>
              <a:rPr lang="en-AU">
                <a:solidFill>
                  <a:srgbClr val="73B51D"/>
                </a:solidFill>
              </a:rPr>
              <a:t>ALISTER HATT</a:t>
            </a:r>
            <a:endParaRPr lang="en-US">
              <a:solidFill>
                <a:srgbClr val="73B51D"/>
              </a:solidFill>
            </a:endParaRPr>
          </a:p>
        </p:txBody>
      </p:sp>
      <p:sp>
        <p:nvSpPr>
          <p:cNvPr id="3" name="TextBox 2">
            <a:extLst>
              <a:ext uri="{FF2B5EF4-FFF2-40B4-BE49-F238E27FC236}">
                <a16:creationId xmlns:a16="http://schemas.microsoft.com/office/drawing/2014/main" id="{FE2B06AA-C16F-09D6-9280-E125697035D6}"/>
              </a:ext>
            </a:extLst>
          </p:cNvPr>
          <p:cNvSpPr txBox="1"/>
          <p:nvPr/>
        </p:nvSpPr>
        <p:spPr>
          <a:xfrm>
            <a:off x="7536408" y="6259774"/>
            <a:ext cx="1999397" cy="369332"/>
          </a:xfrm>
          <a:prstGeom prst="rect">
            <a:avLst/>
          </a:prstGeom>
          <a:noFill/>
        </p:spPr>
        <p:txBody>
          <a:bodyPr wrap="square" rtlCol="0">
            <a:spAutoFit/>
          </a:bodyPr>
          <a:lstStyle/>
          <a:p>
            <a:r>
              <a:rPr lang="en-AU">
                <a:solidFill>
                  <a:srgbClr val="73B51D"/>
                </a:solidFill>
              </a:rPr>
              <a:t>JARROD DOWSEY</a:t>
            </a:r>
            <a:endParaRPr lang="en-US">
              <a:solidFill>
                <a:srgbClr val="73B51D"/>
              </a:solidFill>
            </a:endParaRPr>
          </a:p>
        </p:txBody>
      </p:sp>
      <p:sp>
        <p:nvSpPr>
          <p:cNvPr id="4" name="TextBox 3">
            <a:extLst>
              <a:ext uri="{FF2B5EF4-FFF2-40B4-BE49-F238E27FC236}">
                <a16:creationId xmlns:a16="http://schemas.microsoft.com/office/drawing/2014/main" id="{ED7B4CC9-FADE-ADB0-6D7F-DD39F5A9698A}"/>
              </a:ext>
            </a:extLst>
          </p:cNvPr>
          <p:cNvSpPr txBox="1"/>
          <p:nvPr/>
        </p:nvSpPr>
        <p:spPr>
          <a:xfrm>
            <a:off x="2697708" y="6259774"/>
            <a:ext cx="1999397" cy="369332"/>
          </a:xfrm>
          <a:prstGeom prst="rect">
            <a:avLst/>
          </a:prstGeom>
          <a:noFill/>
        </p:spPr>
        <p:txBody>
          <a:bodyPr wrap="square" rtlCol="0">
            <a:spAutoFit/>
          </a:bodyPr>
          <a:lstStyle/>
          <a:p>
            <a:r>
              <a:rPr lang="en-AU">
                <a:solidFill>
                  <a:srgbClr val="73B51D"/>
                </a:solidFill>
              </a:rPr>
              <a:t>STEPHEN WHITE</a:t>
            </a:r>
            <a:endParaRPr lang="en-US">
              <a:solidFill>
                <a:srgbClr val="73B51D"/>
              </a:solidFill>
            </a:endParaRPr>
          </a:p>
        </p:txBody>
      </p:sp>
      <p:sp>
        <p:nvSpPr>
          <p:cNvPr id="5" name="TextBox 4">
            <a:extLst>
              <a:ext uri="{FF2B5EF4-FFF2-40B4-BE49-F238E27FC236}">
                <a16:creationId xmlns:a16="http://schemas.microsoft.com/office/drawing/2014/main" id="{7FBF34CA-7422-2D4F-3B19-DB1E8429442D}"/>
              </a:ext>
            </a:extLst>
          </p:cNvPr>
          <p:cNvSpPr txBox="1"/>
          <p:nvPr/>
        </p:nvSpPr>
        <p:spPr>
          <a:xfrm>
            <a:off x="9991299" y="6259774"/>
            <a:ext cx="2187054" cy="369332"/>
          </a:xfrm>
          <a:prstGeom prst="rect">
            <a:avLst/>
          </a:prstGeom>
          <a:noFill/>
        </p:spPr>
        <p:txBody>
          <a:bodyPr wrap="square" rtlCol="0">
            <a:spAutoFit/>
          </a:bodyPr>
          <a:lstStyle/>
          <a:p>
            <a:r>
              <a:rPr lang="en-AU">
                <a:solidFill>
                  <a:srgbClr val="73B51D"/>
                </a:solidFill>
              </a:rPr>
              <a:t>SIMON ESCHBACH</a:t>
            </a:r>
            <a:endParaRPr lang="en-US">
              <a:solidFill>
                <a:srgbClr val="73B51D"/>
              </a:solidFill>
            </a:endParaRPr>
          </a:p>
        </p:txBody>
      </p:sp>
      <p:sp>
        <p:nvSpPr>
          <p:cNvPr id="6" name="TextBox 5">
            <a:extLst>
              <a:ext uri="{FF2B5EF4-FFF2-40B4-BE49-F238E27FC236}">
                <a16:creationId xmlns:a16="http://schemas.microsoft.com/office/drawing/2014/main" id="{F53506C1-0C48-1665-C5FD-39AF9D5BC8A3}"/>
              </a:ext>
            </a:extLst>
          </p:cNvPr>
          <p:cNvSpPr txBox="1"/>
          <p:nvPr/>
        </p:nvSpPr>
        <p:spPr>
          <a:xfrm>
            <a:off x="5308411" y="6259774"/>
            <a:ext cx="1999397" cy="369332"/>
          </a:xfrm>
          <a:prstGeom prst="rect">
            <a:avLst/>
          </a:prstGeom>
          <a:noFill/>
        </p:spPr>
        <p:txBody>
          <a:bodyPr wrap="square" rtlCol="0">
            <a:spAutoFit/>
          </a:bodyPr>
          <a:lstStyle/>
          <a:p>
            <a:r>
              <a:rPr lang="en-AU">
                <a:solidFill>
                  <a:srgbClr val="73B51D"/>
                </a:solidFill>
              </a:rPr>
              <a:t>DAN NELSON</a:t>
            </a:r>
            <a:endParaRPr lang="en-US">
              <a:solidFill>
                <a:srgbClr val="73B51D"/>
              </a:solidFill>
            </a:endParaRPr>
          </a:p>
        </p:txBody>
      </p:sp>
      <p:pic>
        <p:nvPicPr>
          <p:cNvPr id="11" name="Picture 10" descr="A person in a mask holding a rifle&#10;&#10;Description automatically generated">
            <a:extLst>
              <a:ext uri="{FF2B5EF4-FFF2-40B4-BE49-F238E27FC236}">
                <a16:creationId xmlns:a16="http://schemas.microsoft.com/office/drawing/2014/main" id="{C7C4F138-6D65-1967-516E-1B8C534FDEF1}"/>
              </a:ext>
            </a:extLst>
          </p:cNvPr>
          <p:cNvPicPr>
            <a:picLocks noChangeAspect="1"/>
          </p:cNvPicPr>
          <p:nvPr/>
        </p:nvPicPr>
        <p:blipFill>
          <a:blip r:embed="rId5"/>
          <a:stretch>
            <a:fillRect/>
          </a:stretch>
        </p:blipFill>
        <p:spPr>
          <a:xfrm>
            <a:off x="1083" y="0"/>
            <a:ext cx="12189833" cy="6858000"/>
          </a:xfrm>
          <a:prstGeom prst="rect">
            <a:avLst/>
          </a:prstGeom>
        </p:spPr>
      </p:pic>
      <p:pic>
        <p:nvPicPr>
          <p:cNvPr id="14" name="Picture 6">
            <a:extLst>
              <a:ext uri="{FF2B5EF4-FFF2-40B4-BE49-F238E27FC236}">
                <a16:creationId xmlns:a16="http://schemas.microsoft.com/office/drawing/2014/main" id="{67D47F30-BF66-6E5A-3570-B11541845C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84052" y="5583183"/>
            <a:ext cx="1207948" cy="121838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99682613"/>
      </p:ext>
    </p:extLst>
  </p:cSld>
  <p:clrMapOvr>
    <a:masterClrMapping/>
  </p:clrMapOvr>
  <mc:AlternateContent xmlns:mc="http://schemas.openxmlformats.org/markup-compatibility/2006" xmlns:p14="http://schemas.microsoft.com/office/powerpoint/2010/main">
    <mc:Choice Requires="p14">
      <p:transition spd="slow" p14:dur="1250" advTm="48780">
        <p14:flash/>
      </p:transition>
    </mc:Choice>
    <mc:Fallback xmlns="">
      <p:transition spd="slow" advTm="487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type="lt">
                                    <p:tmAbs val="20"/>
                                  </p:iterate>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type="lt">
                                    <p:tmAbs val="20"/>
                                  </p:iterate>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type="lt">
                                    <p:tmAbs val="20"/>
                                  </p:iterate>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 presetClass="entr" presetSubtype="0" fill="hold" grpId="0" nodeType="withEffect">
                                  <p:stCondLst>
                                    <p:cond delay="0"/>
                                  </p:stCondLst>
                                  <p:iterate type="lt">
                                    <p:tmAbs val="20"/>
                                  </p:iterate>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iterate type="lt">
                                    <p:tmAbs val="20"/>
                                  </p:iterate>
                                  <p:childTnLst>
                                    <p:set>
                                      <p:cBhvr>
                                        <p:cTn id="3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BFDD2F8-D3E5-CD8F-D053-D62CCE7CDF37}"/>
              </a:ext>
            </a:extLst>
          </p:cNvPr>
          <p:cNvSpPr>
            <a:spLocks noGrp="1"/>
          </p:cNvSpPr>
          <p:nvPr>
            <p:ph type="ftr" sz="quarter" idx="11"/>
          </p:nvPr>
        </p:nvSpPr>
        <p:spPr/>
        <p:txBody>
          <a:bodyPr/>
          <a:lstStyle/>
          <a:p>
            <a:pPr>
              <a:spcAft>
                <a:spcPts val="600"/>
              </a:spcAft>
            </a:pPr>
            <a:r>
              <a:rPr lang="en-AU" dirty="0"/>
              <a:t>OPTIMIZING THE UI’s CPU BOUND FRAME RATE IN CALL OF DUTY</a:t>
            </a:r>
            <a:endParaRPr lang="en-US" dirty="0"/>
          </a:p>
        </p:txBody>
      </p:sp>
      <p:sp>
        <p:nvSpPr>
          <p:cNvPr id="5" name="Slide Number Placeholder 4">
            <a:extLst>
              <a:ext uri="{FF2B5EF4-FFF2-40B4-BE49-F238E27FC236}">
                <a16:creationId xmlns:a16="http://schemas.microsoft.com/office/drawing/2014/main" id="{AC06F672-93FF-2B06-849A-06C6472F712E}"/>
              </a:ext>
            </a:extLst>
          </p:cNvPr>
          <p:cNvSpPr>
            <a:spLocks noGrp="1"/>
          </p:cNvSpPr>
          <p:nvPr>
            <p:ph type="sldNum" sz="quarter" idx="12"/>
          </p:nvPr>
        </p:nvSpPr>
        <p:spPr/>
        <p:txBody>
          <a:bodyPr/>
          <a:lstStyle/>
          <a:p>
            <a:fld id="{A49DFD55-3C28-40EF-9E31-A92D2E4017FF}" type="slidenum">
              <a:rPr lang="en-US" smtClean="0"/>
              <a:pPr/>
              <a:t>30</a:t>
            </a:fld>
            <a:endParaRPr lang="en-US"/>
          </a:p>
        </p:txBody>
      </p:sp>
      <p:sp>
        <p:nvSpPr>
          <p:cNvPr id="6" name="TextBox 5">
            <a:extLst>
              <a:ext uri="{FF2B5EF4-FFF2-40B4-BE49-F238E27FC236}">
                <a16:creationId xmlns:a16="http://schemas.microsoft.com/office/drawing/2014/main" id="{340631B2-EB95-97C2-D022-31F36C33B56F}"/>
              </a:ext>
            </a:extLst>
          </p:cNvPr>
          <p:cNvSpPr txBox="1"/>
          <p:nvPr/>
        </p:nvSpPr>
        <p:spPr>
          <a:xfrm>
            <a:off x="158750" y="136525"/>
            <a:ext cx="6604000" cy="523220"/>
          </a:xfrm>
          <a:prstGeom prst="rect">
            <a:avLst/>
          </a:prstGeom>
          <a:noFill/>
        </p:spPr>
        <p:txBody>
          <a:bodyPr wrap="square">
            <a:spAutoFit/>
          </a:bodyPr>
          <a:lstStyle/>
          <a:p>
            <a:pPr>
              <a:spcAft>
                <a:spcPts val="600"/>
              </a:spcAft>
            </a:pPr>
            <a:r>
              <a:rPr lang="en-AU" sz="2800" dirty="0">
                <a:solidFill>
                  <a:schemeClr val="bg1"/>
                </a:solidFill>
              </a:rPr>
              <a:t>RESULTS – PS4 BASE PLATFORM</a:t>
            </a:r>
            <a:endParaRPr lang="en-US" sz="2800" dirty="0">
              <a:solidFill>
                <a:schemeClr val="bg1"/>
              </a:solidFill>
            </a:endParaRPr>
          </a:p>
        </p:txBody>
      </p:sp>
      <p:pic>
        <p:nvPicPr>
          <p:cNvPr id="10" name="Picture 9">
            <a:extLst>
              <a:ext uri="{FF2B5EF4-FFF2-40B4-BE49-F238E27FC236}">
                <a16:creationId xmlns:a16="http://schemas.microsoft.com/office/drawing/2014/main" id="{5C4F4682-7E59-D3E2-0637-26BA8084A339}"/>
              </a:ext>
            </a:extLst>
          </p:cNvPr>
          <p:cNvPicPr>
            <a:picLocks noChangeAspect="1"/>
          </p:cNvPicPr>
          <p:nvPr/>
        </p:nvPicPr>
        <p:blipFill>
          <a:blip r:embed="rId3"/>
          <a:stretch>
            <a:fillRect/>
          </a:stretch>
        </p:blipFill>
        <p:spPr>
          <a:xfrm>
            <a:off x="9000711" y="0"/>
            <a:ext cx="4096577" cy="6858000"/>
          </a:xfrm>
          <a:prstGeom prst="rect">
            <a:avLst/>
          </a:prstGeom>
        </p:spPr>
      </p:pic>
      <p:sp>
        <p:nvSpPr>
          <p:cNvPr id="13" name="TextBox 12">
            <a:extLst>
              <a:ext uri="{FF2B5EF4-FFF2-40B4-BE49-F238E27FC236}">
                <a16:creationId xmlns:a16="http://schemas.microsoft.com/office/drawing/2014/main" id="{A6121077-E259-F552-6AEF-C429AE7BAB04}"/>
              </a:ext>
            </a:extLst>
          </p:cNvPr>
          <p:cNvSpPr txBox="1"/>
          <p:nvPr/>
        </p:nvSpPr>
        <p:spPr>
          <a:xfrm>
            <a:off x="2232440" y="1720840"/>
            <a:ext cx="4530310" cy="3416320"/>
          </a:xfrm>
          <a:prstGeom prst="rect">
            <a:avLst/>
          </a:prstGeom>
          <a:noFill/>
          <a:ln>
            <a:solidFill>
              <a:schemeClr val="bg1"/>
            </a:solidFill>
          </a:ln>
        </p:spPr>
        <p:txBody>
          <a:bodyPr wrap="square" rtlCol="0">
            <a:spAutoFit/>
          </a:bodyPr>
          <a:lstStyle/>
          <a:p>
            <a:pPr algn="ctr"/>
            <a:endParaRPr lang="en-AU" sz="2400">
              <a:solidFill>
                <a:schemeClr val="bg1"/>
              </a:solidFill>
            </a:endParaRPr>
          </a:p>
          <a:p>
            <a:pPr algn="ctr"/>
            <a:r>
              <a:rPr lang="en-AU" sz="2400">
                <a:solidFill>
                  <a:schemeClr val="bg1"/>
                </a:solidFill>
              </a:rPr>
              <a:t>SINGLEPLAYER: 	</a:t>
            </a:r>
            <a:r>
              <a:rPr lang="en-AU" sz="2400">
                <a:solidFill>
                  <a:srgbClr val="569009"/>
                </a:solidFill>
              </a:rPr>
              <a:t>1.2ms</a:t>
            </a:r>
          </a:p>
          <a:p>
            <a:pPr algn="ctr"/>
            <a:endParaRPr lang="en-AU" sz="2400">
              <a:solidFill>
                <a:schemeClr val="bg1"/>
              </a:solidFill>
            </a:endParaRPr>
          </a:p>
          <a:p>
            <a:pPr algn="ctr"/>
            <a:r>
              <a:rPr lang="en-AU" sz="2400">
                <a:solidFill>
                  <a:schemeClr val="bg1"/>
                </a:solidFill>
              </a:rPr>
              <a:t>MULTIPLAYER: 	</a:t>
            </a:r>
            <a:r>
              <a:rPr lang="en-AU" sz="2400">
                <a:solidFill>
                  <a:srgbClr val="569009"/>
                </a:solidFill>
              </a:rPr>
              <a:t>2.1ms</a:t>
            </a:r>
          </a:p>
          <a:p>
            <a:pPr algn="ctr"/>
            <a:endParaRPr lang="en-AU" sz="2400">
              <a:solidFill>
                <a:schemeClr val="bg1"/>
              </a:solidFill>
            </a:endParaRPr>
          </a:p>
          <a:p>
            <a:pPr algn="ctr"/>
            <a:r>
              <a:rPr lang="en-AU" sz="2400">
                <a:solidFill>
                  <a:schemeClr val="bg1"/>
                </a:solidFill>
              </a:rPr>
              <a:t>GROUND WAR: 	</a:t>
            </a:r>
            <a:r>
              <a:rPr lang="en-AU" sz="2400">
                <a:solidFill>
                  <a:srgbClr val="569009"/>
                </a:solidFill>
              </a:rPr>
              <a:t>3.1ms</a:t>
            </a:r>
          </a:p>
          <a:p>
            <a:pPr algn="ctr"/>
            <a:endParaRPr lang="en-AU" sz="2400">
              <a:solidFill>
                <a:schemeClr val="bg1"/>
              </a:solidFill>
            </a:endParaRPr>
          </a:p>
          <a:p>
            <a:pPr algn="ctr"/>
            <a:r>
              <a:rPr lang="en-AU" sz="2400">
                <a:solidFill>
                  <a:schemeClr val="bg1"/>
                </a:solidFill>
              </a:rPr>
              <a:t>WARZONE: 		</a:t>
            </a:r>
            <a:r>
              <a:rPr lang="en-AU" sz="2400">
                <a:solidFill>
                  <a:srgbClr val="569009"/>
                </a:solidFill>
              </a:rPr>
              <a:t>3.9ms</a:t>
            </a:r>
            <a:endParaRPr lang="en-AU" sz="2400">
              <a:solidFill>
                <a:schemeClr val="bg1"/>
              </a:solidFill>
            </a:endParaRPr>
          </a:p>
          <a:p>
            <a:pPr algn="ctr"/>
            <a:endParaRPr lang="en-AU" sz="2400">
              <a:solidFill>
                <a:srgbClr val="569009"/>
              </a:solidFill>
            </a:endParaRPr>
          </a:p>
        </p:txBody>
      </p:sp>
      <p:pic>
        <p:nvPicPr>
          <p:cNvPr id="2" name="Picture 6">
            <a:extLst>
              <a:ext uri="{FF2B5EF4-FFF2-40B4-BE49-F238E27FC236}">
                <a16:creationId xmlns:a16="http://schemas.microsoft.com/office/drawing/2014/main" id="{DD449A60-3235-C66E-0A16-DE34097702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4052" y="5583183"/>
            <a:ext cx="1207948" cy="1218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04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20"/>
                                  </p:iterate>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20"/>
                                  </p:iterate>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20"/>
                                  </p:iterate>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type="lt">
                                    <p:tmAbs val="20"/>
                                  </p:iterate>
                                  <p:childTnLst>
                                    <p:set>
                                      <p:cBhvr>
                                        <p:cTn id="22"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type="lt">
                                    <p:tmAbs val="20"/>
                                  </p:iterate>
                                  <p:childTnLst>
                                    <p:set>
                                      <p:cBhvr>
                                        <p:cTn id="26"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053970C-7964-E8F5-16E9-E4C905D17219}"/>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14169574-E8F8-0883-1CE7-0ED580C0137D}"/>
              </a:ext>
            </a:extLst>
          </p:cNvPr>
          <p:cNvSpPr>
            <a:spLocks noGrp="1"/>
          </p:cNvSpPr>
          <p:nvPr>
            <p:ph type="sldNum" sz="quarter" idx="12"/>
          </p:nvPr>
        </p:nvSpPr>
        <p:spPr/>
        <p:txBody>
          <a:bodyPr/>
          <a:lstStyle/>
          <a:p>
            <a:fld id="{A49DFD55-3C28-40EF-9E31-A92D2E4017FF}" type="slidenum">
              <a:rPr lang="en-US" smtClean="0"/>
              <a:pPr/>
              <a:t>31</a:t>
            </a:fld>
            <a:endParaRPr lang="en-US"/>
          </a:p>
        </p:txBody>
      </p:sp>
      <p:pic>
        <p:nvPicPr>
          <p:cNvPr id="6" name="Picture 5" descr="A person holding an object&#10;&#10;Description automatically generated">
            <a:extLst>
              <a:ext uri="{FF2B5EF4-FFF2-40B4-BE49-F238E27FC236}">
                <a16:creationId xmlns:a16="http://schemas.microsoft.com/office/drawing/2014/main" id="{9DDA8596-4C85-B96D-3361-193195779A94}"/>
              </a:ext>
            </a:extLst>
          </p:cNvPr>
          <p:cNvPicPr>
            <a:picLocks noChangeAspect="1"/>
          </p:cNvPicPr>
          <p:nvPr/>
        </p:nvPicPr>
        <p:blipFill>
          <a:blip r:embed="rId3"/>
          <a:stretch>
            <a:fillRect/>
          </a:stretch>
        </p:blipFill>
        <p:spPr>
          <a:xfrm>
            <a:off x="-2927350" y="-4287"/>
            <a:ext cx="15430501" cy="6866573"/>
          </a:xfrm>
          <a:prstGeom prst="rect">
            <a:avLst/>
          </a:prstGeom>
        </p:spPr>
      </p:pic>
      <p:sp>
        <p:nvSpPr>
          <p:cNvPr id="7" name="TextBox 6">
            <a:extLst>
              <a:ext uri="{FF2B5EF4-FFF2-40B4-BE49-F238E27FC236}">
                <a16:creationId xmlns:a16="http://schemas.microsoft.com/office/drawing/2014/main" id="{F0ACB4DB-D317-2B9E-2A3F-FFBACC602F8E}"/>
              </a:ext>
            </a:extLst>
          </p:cNvPr>
          <p:cNvSpPr txBox="1"/>
          <p:nvPr/>
        </p:nvSpPr>
        <p:spPr>
          <a:xfrm>
            <a:off x="9185276" y="136525"/>
            <a:ext cx="2743200" cy="6709529"/>
          </a:xfrm>
          <a:prstGeom prst="rect">
            <a:avLst/>
          </a:prstGeom>
          <a:noFill/>
        </p:spPr>
        <p:txBody>
          <a:bodyPr wrap="square">
            <a:spAutoFit/>
          </a:bodyPr>
          <a:lstStyle/>
          <a:p>
            <a:pPr algn="r">
              <a:spcAft>
                <a:spcPts val="600"/>
              </a:spcAft>
            </a:pPr>
            <a:r>
              <a:rPr lang="en-AU" sz="2800" dirty="0">
                <a:solidFill>
                  <a:schemeClr val="bg1"/>
                </a:solidFill>
              </a:rPr>
              <a:t>THANK-YOU!</a:t>
            </a:r>
          </a:p>
          <a:p>
            <a:pPr algn="r">
              <a:spcAft>
                <a:spcPts val="600"/>
              </a:spcAft>
            </a:pPr>
            <a:endParaRPr lang="en-AU" sz="2800" dirty="0">
              <a:solidFill>
                <a:schemeClr val="bg1"/>
              </a:solidFill>
            </a:endParaRPr>
          </a:p>
          <a:p>
            <a:pPr algn="r">
              <a:spcAft>
                <a:spcPts val="600"/>
              </a:spcAft>
            </a:pPr>
            <a:endParaRPr lang="en-AU" sz="2800" dirty="0">
              <a:solidFill>
                <a:schemeClr val="bg1"/>
              </a:solidFill>
            </a:endParaRPr>
          </a:p>
          <a:p>
            <a:pPr algn="r">
              <a:spcAft>
                <a:spcPts val="600"/>
              </a:spcAft>
            </a:pPr>
            <a:endParaRPr lang="en-AU" sz="2800" dirty="0">
              <a:solidFill>
                <a:schemeClr val="bg1"/>
              </a:solidFill>
            </a:endParaRPr>
          </a:p>
          <a:p>
            <a:pPr algn="r">
              <a:spcAft>
                <a:spcPts val="600"/>
              </a:spcAft>
            </a:pPr>
            <a:endParaRPr lang="en-AU" sz="2800" dirty="0">
              <a:solidFill>
                <a:schemeClr val="bg1"/>
              </a:solidFill>
            </a:endParaRPr>
          </a:p>
          <a:p>
            <a:pPr algn="r">
              <a:spcAft>
                <a:spcPts val="600"/>
              </a:spcAft>
            </a:pPr>
            <a:endParaRPr lang="en-AU" sz="2800" dirty="0">
              <a:solidFill>
                <a:schemeClr val="bg1"/>
              </a:solidFill>
            </a:endParaRPr>
          </a:p>
          <a:p>
            <a:pPr algn="r">
              <a:spcAft>
                <a:spcPts val="600"/>
              </a:spcAft>
            </a:pPr>
            <a:endParaRPr lang="en-AU" sz="2800" dirty="0">
              <a:solidFill>
                <a:schemeClr val="bg1"/>
              </a:solidFill>
            </a:endParaRPr>
          </a:p>
          <a:p>
            <a:pPr algn="r">
              <a:spcAft>
                <a:spcPts val="600"/>
              </a:spcAft>
            </a:pPr>
            <a:endParaRPr lang="en-AU" sz="2800" dirty="0">
              <a:solidFill>
                <a:schemeClr val="bg1"/>
              </a:solidFill>
            </a:endParaRPr>
          </a:p>
          <a:p>
            <a:pPr algn="r">
              <a:spcAft>
                <a:spcPts val="600"/>
              </a:spcAft>
            </a:pPr>
            <a:endParaRPr lang="en-AU" sz="2800" dirty="0">
              <a:solidFill>
                <a:schemeClr val="bg1"/>
              </a:solidFill>
            </a:endParaRPr>
          </a:p>
          <a:p>
            <a:pPr algn="r">
              <a:spcAft>
                <a:spcPts val="600"/>
              </a:spcAft>
            </a:pPr>
            <a:endParaRPr lang="en-AU" sz="2800" dirty="0">
              <a:solidFill>
                <a:schemeClr val="bg1"/>
              </a:solidFill>
            </a:endParaRPr>
          </a:p>
          <a:p>
            <a:pPr algn="r">
              <a:spcAft>
                <a:spcPts val="600"/>
              </a:spcAft>
            </a:pPr>
            <a:br>
              <a:rPr lang="en-AU" dirty="0">
                <a:solidFill>
                  <a:schemeClr val="bg1"/>
                </a:solidFill>
              </a:rPr>
            </a:br>
            <a:r>
              <a:rPr lang="en-AU" dirty="0">
                <a:solidFill>
                  <a:schemeClr val="bg1"/>
                </a:solidFill>
              </a:rPr>
              <a:t>Sound: Mike </a:t>
            </a:r>
            <a:r>
              <a:rPr lang="en-AU" dirty="0" err="1">
                <a:solidFill>
                  <a:schemeClr val="bg1"/>
                </a:solidFill>
              </a:rPr>
              <a:t>Tornabene</a:t>
            </a:r>
            <a:endParaRPr lang="en-AU" dirty="0">
              <a:solidFill>
                <a:schemeClr val="bg1"/>
              </a:solidFill>
            </a:endParaRPr>
          </a:p>
          <a:p>
            <a:pPr algn="r">
              <a:spcAft>
                <a:spcPts val="600"/>
              </a:spcAft>
            </a:pPr>
            <a:r>
              <a:rPr lang="en-AU" dirty="0">
                <a:solidFill>
                  <a:schemeClr val="bg1"/>
                </a:solidFill>
              </a:rPr>
              <a:t>Voice Over: Dan Nelson</a:t>
            </a:r>
          </a:p>
          <a:p>
            <a:pPr algn="r">
              <a:spcAft>
                <a:spcPts val="600"/>
              </a:spcAft>
            </a:pPr>
            <a:r>
              <a:rPr lang="en-AU" dirty="0">
                <a:solidFill>
                  <a:schemeClr val="bg1"/>
                </a:solidFill>
              </a:rPr>
              <a:t>Photoshop: Carl Prescott &amp; Kyle Turchik</a:t>
            </a:r>
          </a:p>
        </p:txBody>
      </p:sp>
      <p:pic>
        <p:nvPicPr>
          <p:cNvPr id="2" name="Picture 6">
            <a:extLst>
              <a:ext uri="{FF2B5EF4-FFF2-40B4-BE49-F238E27FC236}">
                <a16:creationId xmlns:a16="http://schemas.microsoft.com/office/drawing/2014/main" id="{A853D349-1DB4-C300-0691-A1414DDAF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0186" y="825948"/>
            <a:ext cx="2329956" cy="2350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54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20"/>
                                  </p:iterate>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iterate type="lt">
                                    <p:tmAbs val="20"/>
                                  </p:iterate>
                                  <p:childTnLst>
                                    <p:set>
                                      <p:cBhvr>
                                        <p:cTn id="8" dur="1" fill="hold">
                                          <p:stCondLst>
                                            <p:cond delay="0"/>
                                          </p:stCondLst>
                                        </p:cTn>
                                        <p:tgtEl>
                                          <p:spTgt spid="7">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iterate type="lt">
                                    <p:tmAbs val="20"/>
                                  </p:iterate>
                                  <p:childTnLst>
                                    <p:set>
                                      <p:cBhvr>
                                        <p:cTn id="10" dur="1" fill="hold">
                                          <p:stCondLst>
                                            <p:cond delay="0"/>
                                          </p:stCondLst>
                                        </p:cTn>
                                        <p:tgtEl>
                                          <p:spTgt spid="7">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iterate type="lt">
                                    <p:tmAbs val="20"/>
                                  </p:iterate>
                                  <p:childTnLst>
                                    <p:set>
                                      <p:cBhvr>
                                        <p:cTn id="12"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F9A3822-AAB3-48EB-ED6A-C341F1E14B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C12D2D8E-CBE4-32FD-45E7-34502209DB1D}"/>
              </a:ext>
            </a:extLst>
          </p:cNvPr>
          <p:cNvSpPr txBox="1"/>
          <p:nvPr/>
        </p:nvSpPr>
        <p:spPr>
          <a:xfrm>
            <a:off x="171879" y="78411"/>
            <a:ext cx="7122695" cy="646331"/>
          </a:xfrm>
          <a:prstGeom prst="rect">
            <a:avLst/>
          </a:prstGeom>
          <a:noFill/>
        </p:spPr>
        <p:txBody>
          <a:bodyPr wrap="square" rtlCol="0">
            <a:spAutoFit/>
          </a:bodyPr>
          <a:lstStyle/>
          <a:p>
            <a:r>
              <a:rPr lang="en-AU" sz="3600" b="1" dirty="0">
                <a:solidFill>
                  <a:schemeClr val="bg1"/>
                </a:solidFill>
              </a:rPr>
              <a:t>PART 1:  THE STATE OF AFFAIRS</a:t>
            </a:r>
            <a:endParaRPr lang="en-US" sz="3600" b="1" dirty="0">
              <a:solidFill>
                <a:schemeClr val="bg1"/>
              </a:solidFill>
            </a:endParaRPr>
          </a:p>
        </p:txBody>
      </p:sp>
      <p:pic>
        <p:nvPicPr>
          <p:cNvPr id="2" name="Picture 6">
            <a:extLst>
              <a:ext uri="{FF2B5EF4-FFF2-40B4-BE49-F238E27FC236}">
                <a16:creationId xmlns:a16="http://schemas.microsoft.com/office/drawing/2014/main" id="{2AF6A688-7383-FA33-6203-71618D0D4F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4052" y="5583183"/>
            <a:ext cx="1207948" cy="1218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288641"/>
      </p:ext>
    </p:extLst>
  </p:cSld>
  <p:clrMapOvr>
    <a:masterClrMapping/>
  </p:clrMapOvr>
  <mc:AlternateContent xmlns:mc="http://schemas.openxmlformats.org/markup-compatibility/2006" xmlns:p14="http://schemas.microsoft.com/office/powerpoint/2010/main">
    <mc:Choice Requires="p14">
      <p:transition spd="slow" p14:dur="2000" advTm="14087"/>
    </mc:Choice>
    <mc:Fallback xmlns="">
      <p:transition spd="slow" advTm="14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20"/>
                                  </p:iterate>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540DC-9E00-54A4-5E12-FB226F51C1B1}"/>
              </a:ext>
            </a:extLst>
          </p:cNvPr>
          <p:cNvSpPr>
            <a:spLocks noGrp="1"/>
          </p:cNvSpPr>
          <p:nvPr>
            <p:ph type="title"/>
          </p:nvPr>
        </p:nvSpPr>
        <p:spPr>
          <a:xfrm>
            <a:off x="838200" y="424946"/>
            <a:ext cx="10515600" cy="1325563"/>
          </a:xfrm>
        </p:spPr>
        <p:txBody>
          <a:bodyPr/>
          <a:lstStyle/>
          <a:p>
            <a:r>
              <a:rPr lang="en-AU">
                <a:solidFill>
                  <a:schemeClr val="bg1"/>
                </a:solidFill>
              </a:rPr>
              <a:t>Sustained </a:t>
            </a:r>
            <a:r>
              <a:rPr lang="en-AU" err="1">
                <a:solidFill>
                  <a:schemeClr val="bg1"/>
                </a:solidFill>
              </a:rPr>
              <a:t>hud</a:t>
            </a:r>
            <a:r>
              <a:rPr lang="en-AU">
                <a:solidFill>
                  <a:schemeClr val="bg1"/>
                </a:solidFill>
              </a:rPr>
              <a:t> frame time</a:t>
            </a:r>
            <a:endParaRPr lang="en-US" sz="1800">
              <a:solidFill>
                <a:schemeClr val="bg1"/>
              </a:solidFill>
            </a:endParaRPr>
          </a:p>
        </p:txBody>
      </p:sp>
      <p:sp>
        <p:nvSpPr>
          <p:cNvPr id="4" name="Footer Placeholder 3">
            <a:extLst>
              <a:ext uri="{FF2B5EF4-FFF2-40B4-BE49-F238E27FC236}">
                <a16:creationId xmlns:a16="http://schemas.microsoft.com/office/drawing/2014/main" id="{0518B139-C026-8968-9881-7F1CFBBEB671}"/>
              </a:ext>
            </a:extLst>
          </p:cNvPr>
          <p:cNvSpPr>
            <a:spLocks noGrp="1"/>
          </p:cNvSpPr>
          <p:nvPr>
            <p:ph type="ftr" sz="quarter" idx="11"/>
          </p:nvPr>
        </p:nvSpPr>
        <p:spPr/>
        <p:txBody>
          <a:bodyPr/>
          <a:lstStyle/>
          <a:p>
            <a:pPr>
              <a:spcAft>
                <a:spcPts val="600"/>
              </a:spcAft>
            </a:pPr>
            <a:r>
              <a:rPr lang="en-AU" dirty="0"/>
              <a:t>OPTIMIZING THE UI’s CPU BOUND FRAME RATE IN CALL OF DUTY</a:t>
            </a:r>
            <a:endParaRPr lang="en-US" dirty="0"/>
          </a:p>
        </p:txBody>
      </p:sp>
      <p:sp>
        <p:nvSpPr>
          <p:cNvPr id="5" name="Slide Number Placeholder 4">
            <a:extLst>
              <a:ext uri="{FF2B5EF4-FFF2-40B4-BE49-F238E27FC236}">
                <a16:creationId xmlns:a16="http://schemas.microsoft.com/office/drawing/2014/main" id="{803A8D91-DEAF-6E4C-7179-D76DFE0CA2D3}"/>
              </a:ext>
            </a:extLst>
          </p:cNvPr>
          <p:cNvSpPr>
            <a:spLocks noGrp="1"/>
          </p:cNvSpPr>
          <p:nvPr>
            <p:ph type="sldNum" sz="quarter" idx="12"/>
          </p:nvPr>
        </p:nvSpPr>
        <p:spPr/>
        <p:txBody>
          <a:bodyPr/>
          <a:lstStyle/>
          <a:p>
            <a:fld id="{A49DFD55-3C28-40EF-9E31-A92D2E4017FF}" type="slidenum">
              <a:rPr lang="en-US" smtClean="0"/>
              <a:pPr/>
              <a:t>5</a:t>
            </a:fld>
            <a:endParaRPr lang="en-US"/>
          </a:p>
        </p:txBody>
      </p:sp>
      <p:sp>
        <p:nvSpPr>
          <p:cNvPr id="9" name="Title 1">
            <a:extLst>
              <a:ext uri="{FF2B5EF4-FFF2-40B4-BE49-F238E27FC236}">
                <a16:creationId xmlns:a16="http://schemas.microsoft.com/office/drawing/2014/main" id="{2A304E79-CD98-AFDD-3743-05573F2E10A4}"/>
              </a:ext>
            </a:extLst>
          </p:cNvPr>
          <p:cNvSpPr txBox="1">
            <a:spLocks/>
          </p:cNvSpPr>
          <p:nvPr/>
        </p:nvSpPr>
        <p:spPr>
          <a:xfrm>
            <a:off x="838200" y="5149345"/>
            <a:ext cx="10515600" cy="112439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r>
              <a:rPr lang="en-AU" sz="1600">
                <a:solidFill>
                  <a:schemeClr val="bg1">
                    <a:lumMod val="75000"/>
                  </a:schemeClr>
                </a:solidFill>
              </a:rPr>
              <a:t>Main thread.</a:t>
            </a:r>
            <a:br>
              <a:rPr lang="en-AU" sz="1600">
                <a:solidFill>
                  <a:schemeClr val="bg1">
                    <a:lumMod val="75000"/>
                  </a:schemeClr>
                </a:solidFill>
              </a:rPr>
            </a:br>
            <a:r>
              <a:rPr lang="en-AU" sz="1600">
                <a:solidFill>
                  <a:schemeClr val="bg1">
                    <a:lumMod val="75000"/>
                  </a:schemeClr>
                </a:solidFill>
              </a:rPr>
              <a:t>Ground war, local capture, 25 bots (PS4 base).</a:t>
            </a:r>
          </a:p>
        </p:txBody>
      </p:sp>
      <p:pic>
        <p:nvPicPr>
          <p:cNvPr id="15" name="Picture 14" hidden="1">
            <a:extLst>
              <a:ext uri="{FF2B5EF4-FFF2-40B4-BE49-F238E27FC236}">
                <a16:creationId xmlns:a16="http://schemas.microsoft.com/office/drawing/2014/main" id="{CFC6870A-01C2-DC6F-C460-1B200C744266}"/>
              </a:ext>
            </a:extLst>
          </p:cNvPr>
          <p:cNvPicPr>
            <a:picLocks noChangeAspect="1"/>
          </p:cNvPicPr>
          <p:nvPr/>
        </p:nvPicPr>
        <p:blipFill>
          <a:blip r:embed="rId3"/>
          <a:stretch>
            <a:fillRect/>
          </a:stretch>
        </p:blipFill>
        <p:spPr>
          <a:xfrm>
            <a:off x="2542614" y="1726621"/>
            <a:ext cx="7106771" cy="3223748"/>
          </a:xfrm>
          <a:prstGeom prst="rect">
            <a:avLst/>
          </a:prstGeom>
        </p:spPr>
      </p:pic>
      <p:pic>
        <p:nvPicPr>
          <p:cNvPr id="20" name="Picture 19" descr="A yellow emoji with a black background&#10;&#10;Description automatically generated" hidden="1">
            <a:extLst>
              <a:ext uri="{FF2B5EF4-FFF2-40B4-BE49-F238E27FC236}">
                <a16:creationId xmlns:a16="http://schemas.microsoft.com/office/drawing/2014/main" id="{275DF81C-C174-1FA5-22E6-642A7EC6A1E3}"/>
              </a:ext>
            </a:extLst>
          </p:cNvPr>
          <p:cNvPicPr>
            <a:picLocks noChangeAspect="1"/>
          </p:cNvPicPr>
          <p:nvPr/>
        </p:nvPicPr>
        <p:blipFill>
          <a:blip r:embed="rId4"/>
          <a:stretch>
            <a:fillRect/>
          </a:stretch>
        </p:blipFill>
        <p:spPr>
          <a:xfrm>
            <a:off x="2667000" y="261937"/>
            <a:ext cx="6858000" cy="6334125"/>
          </a:xfrm>
          <a:prstGeom prst="rect">
            <a:avLst/>
          </a:prstGeom>
        </p:spPr>
      </p:pic>
      <p:pic>
        <p:nvPicPr>
          <p:cNvPr id="22" name="Picture 21" hidden="1">
            <a:extLst>
              <a:ext uri="{FF2B5EF4-FFF2-40B4-BE49-F238E27FC236}">
                <a16:creationId xmlns:a16="http://schemas.microsoft.com/office/drawing/2014/main" id="{3390730A-7F14-DEAE-89E2-1C82BD0866DC}"/>
              </a:ext>
            </a:extLst>
          </p:cNvPr>
          <p:cNvPicPr>
            <a:picLocks noChangeAspect="1"/>
          </p:cNvPicPr>
          <p:nvPr/>
        </p:nvPicPr>
        <p:blipFill>
          <a:blip r:embed="rId5"/>
          <a:stretch>
            <a:fillRect/>
          </a:stretch>
        </p:blipFill>
        <p:spPr>
          <a:xfrm>
            <a:off x="419100" y="2097673"/>
            <a:ext cx="11340871" cy="2519794"/>
          </a:xfrm>
          <a:prstGeom prst="rect">
            <a:avLst/>
          </a:prstGeom>
        </p:spPr>
      </p:pic>
      <p:pic>
        <p:nvPicPr>
          <p:cNvPr id="24" name="Picture 23" descr="A cartoon of a mushroom exploding in a yellow face&#10;&#10;Description automatically generated with medium confidence" hidden="1">
            <a:extLst>
              <a:ext uri="{FF2B5EF4-FFF2-40B4-BE49-F238E27FC236}">
                <a16:creationId xmlns:a16="http://schemas.microsoft.com/office/drawing/2014/main" id="{2AED8389-18A6-54C1-F6A0-5CA973BA103E}"/>
              </a:ext>
            </a:extLst>
          </p:cNvPr>
          <p:cNvPicPr>
            <a:picLocks noChangeAspect="1"/>
          </p:cNvPicPr>
          <p:nvPr/>
        </p:nvPicPr>
        <p:blipFill>
          <a:blip r:embed="rId6"/>
          <a:stretch>
            <a:fillRect/>
          </a:stretch>
        </p:blipFill>
        <p:spPr>
          <a:xfrm>
            <a:off x="206189" y="292100"/>
            <a:ext cx="11430000" cy="6429375"/>
          </a:xfrm>
          <a:prstGeom prst="rect">
            <a:avLst/>
          </a:prstGeom>
        </p:spPr>
      </p:pic>
      <p:pic>
        <p:nvPicPr>
          <p:cNvPr id="26" name="Picture 25" descr="A yellow emoji with blue eyes and a surprised expression&#10;&#10;Description automatically generated" hidden="1">
            <a:extLst>
              <a:ext uri="{FF2B5EF4-FFF2-40B4-BE49-F238E27FC236}">
                <a16:creationId xmlns:a16="http://schemas.microsoft.com/office/drawing/2014/main" id="{B5A16146-9A43-9AF9-E748-7BE76F8A75B5}"/>
              </a:ext>
            </a:extLst>
          </p:cNvPr>
          <p:cNvPicPr>
            <a:picLocks noChangeAspect="1"/>
          </p:cNvPicPr>
          <p:nvPr/>
        </p:nvPicPr>
        <p:blipFill>
          <a:blip r:embed="rId7"/>
          <a:stretch>
            <a:fillRect/>
          </a:stretch>
        </p:blipFill>
        <p:spPr>
          <a:xfrm>
            <a:off x="2604246" y="136525"/>
            <a:ext cx="6625797" cy="6763198"/>
          </a:xfrm>
          <a:prstGeom prst="rect">
            <a:avLst/>
          </a:prstGeom>
        </p:spPr>
      </p:pic>
      <p:grpSp>
        <p:nvGrpSpPr>
          <p:cNvPr id="8" name="Group 7">
            <a:extLst>
              <a:ext uri="{FF2B5EF4-FFF2-40B4-BE49-F238E27FC236}">
                <a16:creationId xmlns:a16="http://schemas.microsoft.com/office/drawing/2014/main" id="{7F0760FB-9EC7-F4C9-B866-82F3FCAD6BCB}"/>
              </a:ext>
            </a:extLst>
          </p:cNvPr>
          <p:cNvGrpSpPr/>
          <p:nvPr/>
        </p:nvGrpSpPr>
        <p:grpSpPr>
          <a:xfrm>
            <a:off x="419100" y="1750509"/>
            <a:ext cx="11353800" cy="3175971"/>
            <a:chOff x="419100" y="1750509"/>
            <a:chExt cx="11353800" cy="3175971"/>
          </a:xfrm>
        </p:grpSpPr>
        <p:pic>
          <p:nvPicPr>
            <p:cNvPr id="11" name="Picture 10">
              <a:extLst>
                <a:ext uri="{FF2B5EF4-FFF2-40B4-BE49-F238E27FC236}">
                  <a16:creationId xmlns:a16="http://schemas.microsoft.com/office/drawing/2014/main" id="{7E3A02DA-62FD-4AC5-F770-867DCCC9CC4D}"/>
                </a:ext>
              </a:extLst>
            </p:cNvPr>
            <p:cNvPicPr>
              <a:picLocks noChangeAspect="1"/>
            </p:cNvPicPr>
            <p:nvPr/>
          </p:nvPicPr>
          <p:blipFill>
            <a:blip r:embed="rId8"/>
            <a:stretch>
              <a:fillRect/>
            </a:stretch>
          </p:blipFill>
          <p:spPr>
            <a:xfrm>
              <a:off x="419100" y="1750509"/>
              <a:ext cx="11353800" cy="3175971"/>
            </a:xfrm>
            <a:prstGeom prst="rect">
              <a:avLst/>
            </a:prstGeom>
          </p:spPr>
        </p:pic>
        <p:sp>
          <p:nvSpPr>
            <p:cNvPr id="28" name="TextBox 27">
              <a:extLst>
                <a:ext uri="{FF2B5EF4-FFF2-40B4-BE49-F238E27FC236}">
                  <a16:creationId xmlns:a16="http://schemas.microsoft.com/office/drawing/2014/main" id="{5C270769-B2E1-2247-68E0-D388379B67AB}"/>
                </a:ext>
              </a:extLst>
            </p:cNvPr>
            <p:cNvSpPr txBox="1"/>
            <p:nvPr/>
          </p:nvSpPr>
          <p:spPr>
            <a:xfrm rot="20335560">
              <a:off x="886945" y="3982900"/>
              <a:ext cx="1686230" cy="584775"/>
            </a:xfrm>
            <a:prstGeom prst="rect">
              <a:avLst/>
            </a:prstGeom>
            <a:noFill/>
            <a:ln>
              <a:solidFill>
                <a:srgbClr val="FF0000"/>
              </a:solidFill>
            </a:ln>
          </p:spPr>
          <p:txBody>
            <a:bodyPr wrap="square" rtlCol="0">
              <a:spAutoFit/>
            </a:bodyPr>
            <a:lstStyle/>
            <a:p>
              <a:r>
                <a:rPr lang="en-AU" sz="3200" b="1">
                  <a:solidFill>
                    <a:srgbClr val="FF0000"/>
                  </a:solidFill>
                </a:rPr>
                <a:t>8.578ms</a:t>
              </a:r>
              <a:endParaRPr lang="en-US" sz="3200" b="1">
                <a:solidFill>
                  <a:srgbClr val="FF0000"/>
                </a:solidFill>
              </a:endParaRPr>
            </a:p>
          </p:txBody>
        </p:sp>
      </p:grpSp>
      <p:sp>
        <p:nvSpPr>
          <p:cNvPr id="29" name="TextBox 28" hidden="1">
            <a:extLst>
              <a:ext uri="{FF2B5EF4-FFF2-40B4-BE49-F238E27FC236}">
                <a16:creationId xmlns:a16="http://schemas.microsoft.com/office/drawing/2014/main" id="{02854B70-1A05-C367-A2EC-64C02D0B4A90}"/>
              </a:ext>
            </a:extLst>
          </p:cNvPr>
          <p:cNvSpPr txBox="1"/>
          <p:nvPr/>
        </p:nvSpPr>
        <p:spPr>
          <a:xfrm>
            <a:off x="5342499" y="3207978"/>
            <a:ext cx="1674637" cy="584775"/>
          </a:xfrm>
          <a:prstGeom prst="rect">
            <a:avLst/>
          </a:prstGeom>
          <a:noFill/>
          <a:ln>
            <a:solidFill>
              <a:srgbClr val="FF0000"/>
            </a:solidFill>
          </a:ln>
        </p:spPr>
        <p:txBody>
          <a:bodyPr wrap="square" rtlCol="0">
            <a:spAutoFit/>
          </a:bodyPr>
          <a:lstStyle/>
          <a:p>
            <a:r>
              <a:rPr lang="en-AU" sz="3200" b="1">
                <a:solidFill>
                  <a:srgbClr val="FF0000"/>
                </a:solidFill>
              </a:rPr>
              <a:t>7-8.5ms</a:t>
            </a:r>
            <a:endParaRPr lang="en-US" sz="3200" b="1">
              <a:solidFill>
                <a:srgbClr val="FF0000"/>
              </a:solidFill>
            </a:endParaRPr>
          </a:p>
        </p:txBody>
      </p:sp>
      <p:grpSp>
        <p:nvGrpSpPr>
          <p:cNvPr id="7" name="Group 6">
            <a:extLst>
              <a:ext uri="{FF2B5EF4-FFF2-40B4-BE49-F238E27FC236}">
                <a16:creationId xmlns:a16="http://schemas.microsoft.com/office/drawing/2014/main" id="{2BA9C401-BEBE-04C1-4E73-29FF534B6274}"/>
              </a:ext>
            </a:extLst>
          </p:cNvPr>
          <p:cNvGrpSpPr/>
          <p:nvPr/>
        </p:nvGrpSpPr>
        <p:grpSpPr>
          <a:xfrm>
            <a:off x="2695014" y="1785344"/>
            <a:ext cx="7106771" cy="3223748"/>
            <a:chOff x="2695014" y="1785344"/>
            <a:chExt cx="7106771" cy="3223748"/>
          </a:xfrm>
        </p:grpSpPr>
        <p:pic>
          <p:nvPicPr>
            <p:cNvPr id="3" name="Picture 2">
              <a:extLst>
                <a:ext uri="{FF2B5EF4-FFF2-40B4-BE49-F238E27FC236}">
                  <a16:creationId xmlns:a16="http://schemas.microsoft.com/office/drawing/2014/main" id="{37FD38A3-EE77-B310-9585-85E517959ECC}"/>
                </a:ext>
              </a:extLst>
            </p:cNvPr>
            <p:cNvPicPr>
              <a:picLocks noChangeAspect="1"/>
            </p:cNvPicPr>
            <p:nvPr/>
          </p:nvPicPr>
          <p:blipFill>
            <a:blip r:embed="rId3"/>
            <a:stretch>
              <a:fillRect/>
            </a:stretch>
          </p:blipFill>
          <p:spPr>
            <a:xfrm>
              <a:off x="2695014" y="1785344"/>
              <a:ext cx="7106771" cy="3223748"/>
            </a:xfrm>
            <a:prstGeom prst="rect">
              <a:avLst/>
            </a:prstGeom>
          </p:spPr>
        </p:pic>
        <p:sp>
          <p:nvSpPr>
            <p:cNvPr id="6" name="TextBox 5">
              <a:extLst>
                <a:ext uri="{FF2B5EF4-FFF2-40B4-BE49-F238E27FC236}">
                  <a16:creationId xmlns:a16="http://schemas.microsoft.com/office/drawing/2014/main" id="{05C496EE-67AD-1CF3-4C4B-DFD3B281AF8F}"/>
                </a:ext>
              </a:extLst>
            </p:cNvPr>
            <p:cNvSpPr txBox="1"/>
            <p:nvPr/>
          </p:nvSpPr>
          <p:spPr>
            <a:xfrm>
              <a:off x="5494899" y="3266701"/>
              <a:ext cx="1674637" cy="584775"/>
            </a:xfrm>
            <a:prstGeom prst="rect">
              <a:avLst/>
            </a:prstGeom>
            <a:noFill/>
            <a:ln>
              <a:solidFill>
                <a:srgbClr val="FF0000"/>
              </a:solidFill>
            </a:ln>
          </p:spPr>
          <p:txBody>
            <a:bodyPr wrap="square" rtlCol="0">
              <a:spAutoFit/>
            </a:bodyPr>
            <a:lstStyle/>
            <a:p>
              <a:r>
                <a:rPr lang="en-AU" sz="3200" b="1">
                  <a:solidFill>
                    <a:srgbClr val="FF0000"/>
                  </a:solidFill>
                </a:rPr>
                <a:t>7-8.5ms</a:t>
              </a:r>
              <a:endParaRPr lang="en-US" sz="3200" b="1">
                <a:solidFill>
                  <a:srgbClr val="FF0000"/>
                </a:solidFill>
              </a:endParaRPr>
            </a:p>
          </p:txBody>
        </p:sp>
      </p:grpSp>
      <p:pic>
        <p:nvPicPr>
          <p:cNvPr id="10" name="Picture 6">
            <a:extLst>
              <a:ext uri="{FF2B5EF4-FFF2-40B4-BE49-F238E27FC236}">
                <a16:creationId xmlns:a16="http://schemas.microsoft.com/office/drawing/2014/main" id="{AF280B7E-D4D4-A928-D359-83B6D94AF6E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84052" y="5583183"/>
            <a:ext cx="1207948" cy="1218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654209"/>
      </p:ext>
    </p:extLst>
  </p:cSld>
  <p:clrMapOvr>
    <a:masterClrMapping/>
  </p:clrMapOvr>
  <mc:AlternateContent xmlns:mc="http://schemas.openxmlformats.org/markup-compatibility/2006" xmlns:p14="http://schemas.microsoft.com/office/powerpoint/2010/main">
    <mc:Choice Requires="p14">
      <p:transition spd="slow" p14:dur="2000" advTm="22591"/>
    </mc:Choice>
    <mc:Fallback xmlns="">
      <p:transition spd="slow" advTm="225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par>
                                <p:cTn id="29" presetID="53" presetClass="exit" presetSubtype="32" fill="hold" grpId="1" nodeType="withEffect">
                                  <p:stCondLst>
                                    <p:cond delay="0"/>
                                  </p:stCondLst>
                                  <p:childTnLst>
                                    <p:anim calcmode="lin" valueType="num">
                                      <p:cBhvr>
                                        <p:cTn id="30" dur="500"/>
                                        <p:tgtEl>
                                          <p:spTgt spid="29"/>
                                        </p:tgtEl>
                                        <p:attrNameLst>
                                          <p:attrName>ppt_w</p:attrName>
                                        </p:attrNameLst>
                                      </p:cBhvr>
                                      <p:tavLst>
                                        <p:tav tm="0">
                                          <p:val>
                                            <p:strVal val="ppt_w"/>
                                          </p:val>
                                        </p:tav>
                                        <p:tav tm="100000">
                                          <p:val>
                                            <p:fltVal val="0"/>
                                          </p:val>
                                        </p:tav>
                                      </p:tavLst>
                                    </p:anim>
                                    <p:anim calcmode="lin" valueType="num">
                                      <p:cBhvr>
                                        <p:cTn id="31" dur="500"/>
                                        <p:tgtEl>
                                          <p:spTgt spid="29"/>
                                        </p:tgtEl>
                                        <p:attrNameLst>
                                          <p:attrName>ppt_h</p:attrName>
                                        </p:attrNameLst>
                                      </p:cBhvr>
                                      <p:tavLst>
                                        <p:tav tm="0">
                                          <p:val>
                                            <p:strVal val="ppt_h"/>
                                          </p:val>
                                        </p:tav>
                                        <p:tav tm="100000">
                                          <p:val>
                                            <p:fltVal val="0"/>
                                          </p:val>
                                        </p:tav>
                                      </p:tavLst>
                                    </p:anim>
                                    <p:animEffect transition="out" filter="fade">
                                      <p:cBhvr>
                                        <p:cTn id="32" dur="500"/>
                                        <p:tgtEl>
                                          <p:spTgt spid="29"/>
                                        </p:tgtEl>
                                      </p:cBhvr>
                                    </p:animEffect>
                                    <p:set>
                                      <p:cBhvr>
                                        <p:cTn id="33" dur="1" fill="hold">
                                          <p:stCondLst>
                                            <p:cond delay="499"/>
                                          </p:stCondLst>
                                        </p:cTn>
                                        <p:tgtEl>
                                          <p:spTgt spid="2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par>
                                <p:cTn id="41" presetID="53" presetClass="exit" presetSubtype="32" fill="hold" nodeType="withEffect">
                                  <p:stCondLst>
                                    <p:cond delay="0"/>
                                  </p:stCondLst>
                                  <p:childTnLst>
                                    <p:anim calcmode="lin" valueType="num">
                                      <p:cBhvr>
                                        <p:cTn id="42" dur="500"/>
                                        <p:tgtEl>
                                          <p:spTgt spid="20"/>
                                        </p:tgtEl>
                                        <p:attrNameLst>
                                          <p:attrName>ppt_w</p:attrName>
                                        </p:attrNameLst>
                                      </p:cBhvr>
                                      <p:tavLst>
                                        <p:tav tm="0">
                                          <p:val>
                                            <p:strVal val="ppt_w"/>
                                          </p:val>
                                        </p:tav>
                                        <p:tav tm="100000">
                                          <p:val>
                                            <p:fltVal val="0"/>
                                          </p:val>
                                        </p:tav>
                                      </p:tavLst>
                                    </p:anim>
                                    <p:anim calcmode="lin" valueType="num">
                                      <p:cBhvr>
                                        <p:cTn id="43" dur="500"/>
                                        <p:tgtEl>
                                          <p:spTgt spid="20"/>
                                        </p:tgtEl>
                                        <p:attrNameLst>
                                          <p:attrName>ppt_h</p:attrName>
                                        </p:attrNameLst>
                                      </p:cBhvr>
                                      <p:tavLst>
                                        <p:tav tm="0">
                                          <p:val>
                                            <p:strVal val="ppt_h"/>
                                          </p:val>
                                        </p:tav>
                                        <p:tav tm="100000">
                                          <p:val>
                                            <p:fltVal val="0"/>
                                          </p:val>
                                        </p:tav>
                                      </p:tavLst>
                                    </p:anim>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par>
                                <p:cTn id="46" presetID="53" presetClass="exit" presetSubtype="32" fill="hold" nodeType="withEffect">
                                  <p:stCondLst>
                                    <p:cond delay="0"/>
                                  </p:stCondLst>
                                  <p:childTnLst>
                                    <p:anim calcmode="lin" valueType="num">
                                      <p:cBhvr>
                                        <p:cTn id="47" dur="500"/>
                                        <p:tgtEl>
                                          <p:spTgt spid="15"/>
                                        </p:tgtEl>
                                        <p:attrNameLst>
                                          <p:attrName>ppt_w</p:attrName>
                                        </p:attrNameLst>
                                      </p:cBhvr>
                                      <p:tavLst>
                                        <p:tav tm="0">
                                          <p:val>
                                            <p:strVal val="ppt_w"/>
                                          </p:val>
                                        </p:tav>
                                        <p:tav tm="100000">
                                          <p:val>
                                            <p:fltVal val="0"/>
                                          </p:val>
                                        </p:tav>
                                      </p:tavLst>
                                    </p:anim>
                                    <p:anim calcmode="lin" valueType="num">
                                      <p:cBhvr>
                                        <p:cTn id="48" dur="500"/>
                                        <p:tgtEl>
                                          <p:spTgt spid="15"/>
                                        </p:tgtEl>
                                        <p:attrNameLst>
                                          <p:attrName>ppt_h</p:attrName>
                                        </p:attrNameLst>
                                      </p:cBhvr>
                                      <p:tavLst>
                                        <p:tav tm="0">
                                          <p:val>
                                            <p:strVal val="ppt_h"/>
                                          </p:val>
                                        </p:tav>
                                        <p:tav tm="100000">
                                          <p:val>
                                            <p:fltVal val="0"/>
                                          </p:val>
                                        </p:tav>
                                      </p:tavLst>
                                    </p:anim>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500" fill="hold"/>
                                        <p:tgtEl>
                                          <p:spTgt spid="24"/>
                                        </p:tgtEl>
                                        <p:attrNameLst>
                                          <p:attrName>ppt_w</p:attrName>
                                        </p:attrNameLst>
                                      </p:cBhvr>
                                      <p:tavLst>
                                        <p:tav tm="0">
                                          <p:val>
                                            <p:fltVal val="0"/>
                                          </p:val>
                                        </p:tav>
                                        <p:tav tm="100000">
                                          <p:val>
                                            <p:strVal val="#ppt_w"/>
                                          </p:val>
                                        </p:tav>
                                      </p:tavLst>
                                    </p:anim>
                                    <p:anim calcmode="lin" valueType="num">
                                      <p:cBhvr>
                                        <p:cTn id="56" dur="500" fill="hold"/>
                                        <p:tgtEl>
                                          <p:spTgt spid="24"/>
                                        </p:tgtEl>
                                        <p:attrNameLst>
                                          <p:attrName>ppt_h</p:attrName>
                                        </p:attrNameLst>
                                      </p:cBhvr>
                                      <p:tavLst>
                                        <p:tav tm="0">
                                          <p:val>
                                            <p:fltVal val="0"/>
                                          </p:val>
                                        </p:tav>
                                        <p:tav tm="100000">
                                          <p:val>
                                            <p:strVal val="#ppt_h"/>
                                          </p:val>
                                        </p:tav>
                                      </p:tavLst>
                                    </p:anim>
                                    <p:animEffect transition="in" filter="fade">
                                      <p:cBhvr>
                                        <p:cTn id="57" dur="500"/>
                                        <p:tgtEl>
                                          <p:spTgt spid="24"/>
                                        </p:tgtEl>
                                      </p:cBhvr>
                                    </p:animEffect>
                                  </p:childTnLst>
                                </p:cTn>
                              </p:par>
                              <p:par>
                                <p:cTn id="58" presetID="1" presetClass="entr" presetSubtype="0" fill="hold" grpId="0" nodeType="withEffect">
                                  <p:stCondLst>
                                    <p:cond delay="0"/>
                                  </p:stCondLst>
                                  <p:iterate type="lt">
                                    <p:tmAbs val="20"/>
                                  </p:iterate>
                                  <p:childTnLst>
                                    <p:set>
                                      <p:cBhvr>
                                        <p:cTn id="59" dur="1" fill="hold">
                                          <p:stCondLst>
                                            <p:cond delay="0"/>
                                          </p:stCondLst>
                                        </p:cTn>
                                        <p:tgtEl>
                                          <p:spTgt spid="2"/>
                                        </p:tgtEl>
                                        <p:attrNameLst>
                                          <p:attrName>style.visibility</p:attrName>
                                        </p:attrNameLst>
                                      </p:cBhvr>
                                      <p:to>
                                        <p:strVal val="visible"/>
                                      </p:to>
                                    </p:set>
                                  </p:childTnLst>
                                </p:cTn>
                              </p:par>
                              <p:par>
                                <p:cTn id="60" presetID="1" presetClass="entr" presetSubtype="0" fill="hold" grpId="0" nodeType="withEffect">
                                  <p:stCondLst>
                                    <p:cond delay="500"/>
                                  </p:stCondLst>
                                  <p:iterate type="lt">
                                    <p:tmAbs val="10"/>
                                  </p:iterate>
                                  <p:childTnLst>
                                    <p:set>
                                      <p:cBhvr>
                                        <p:cTn id="61" dur="1" fill="hold">
                                          <p:stCondLst>
                                            <p:cond delay="0"/>
                                          </p:stCondLst>
                                        </p:cTn>
                                        <p:tgtEl>
                                          <p:spTgt spid="9"/>
                                        </p:tgtEl>
                                        <p:attrNameLst>
                                          <p:attrName>style.visibility</p:attrName>
                                        </p:attrNameLst>
                                      </p:cBhvr>
                                      <p:to>
                                        <p:strVal val="visible"/>
                                      </p:to>
                                    </p:set>
                                  </p:childTnLst>
                                </p:cTn>
                              </p:par>
                              <p:par>
                                <p:cTn id="62" presetID="53" presetClass="entr" presetSubtype="16" fill="hold" nodeType="withEffect">
                                  <p:stCondLst>
                                    <p:cond delay="500"/>
                                  </p:stCondLst>
                                  <p:childTnLst>
                                    <p:set>
                                      <p:cBhvr>
                                        <p:cTn id="63" dur="1" fill="hold">
                                          <p:stCondLst>
                                            <p:cond delay="0"/>
                                          </p:stCondLst>
                                        </p:cTn>
                                        <p:tgtEl>
                                          <p:spTgt spid="8"/>
                                        </p:tgtEl>
                                        <p:attrNameLst>
                                          <p:attrName>style.visibility</p:attrName>
                                        </p:attrNameLst>
                                      </p:cBhvr>
                                      <p:to>
                                        <p:strVal val="visible"/>
                                      </p:to>
                                    </p:set>
                                    <p:anim calcmode="lin" valueType="num">
                                      <p:cBhvr>
                                        <p:cTn id="64" dur="500" fill="hold"/>
                                        <p:tgtEl>
                                          <p:spTgt spid="8"/>
                                        </p:tgtEl>
                                        <p:attrNameLst>
                                          <p:attrName>ppt_w</p:attrName>
                                        </p:attrNameLst>
                                      </p:cBhvr>
                                      <p:tavLst>
                                        <p:tav tm="0">
                                          <p:val>
                                            <p:fltVal val="0"/>
                                          </p:val>
                                        </p:tav>
                                        <p:tav tm="100000">
                                          <p:val>
                                            <p:strVal val="#ppt_w"/>
                                          </p:val>
                                        </p:tav>
                                      </p:tavLst>
                                    </p:anim>
                                    <p:anim calcmode="lin" valueType="num">
                                      <p:cBhvr>
                                        <p:cTn id="65" dur="500" fill="hold"/>
                                        <p:tgtEl>
                                          <p:spTgt spid="8"/>
                                        </p:tgtEl>
                                        <p:attrNameLst>
                                          <p:attrName>ppt_h</p:attrName>
                                        </p:attrNameLst>
                                      </p:cBhvr>
                                      <p:tavLst>
                                        <p:tav tm="0">
                                          <p:val>
                                            <p:fltVal val="0"/>
                                          </p:val>
                                        </p:tav>
                                        <p:tav tm="100000">
                                          <p:val>
                                            <p:strVal val="#ppt_h"/>
                                          </p:val>
                                        </p:tav>
                                      </p:tavLst>
                                    </p:anim>
                                    <p:animEffect transition="in" filter="fade">
                                      <p:cBhvr>
                                        <p:cTn id="66" dur="500"/>
                                        <p:tgtEl>
                                          <p:spTgt spid="8"/>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nodeType="click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Effect transition="in" filter="fade">
                                      <p:cBhvr>
                                        <p:cTn id="73" dur="500"/>
                                        <p:tgtEl>
                                          <p:spTgt spid="7"/>
                                        </p:tgtEl>
                                      </p:cBhvr>
                                    </p:animEffect>
                                  </p:childTnLst>
                                </p:cTn>
                              </p:par>
                              <p:par>
                                <p:cTn id="74" presetID="53" presetClass="exit" presetSubtype="32" fill="hold" nodeType="withEffect">
                                  <p:stCondLst>
                                    <p:cond delay="0"/>
                                  </p:stCondLst>
                                  <p:childTnLst>
                                    <p:anim calcmode="lin" valueType="num">
                                      <p:cBhvr>
                                        <p:cTn id="75" dur="500"/>
                                        <p:tgtEl>
                                          <p:spTgt spid="8"/>
                                        </p:tgtEl>
                                        <p:attrNameLst>
                                          <p:attrName>ppt_w</p:attrName>
                                        </p:attrNameLst>
                                      </p:cBhvr>
                                      <p:tavLst>
                                        <p:tav tm="0">
                                          <p:val>
                                            <p:strVal val="ppt_w"/>
                                          </p:val>
                                        </p:tav>
                                        <p:tav tm="100000">
                                          <p:val>
                                            <p:fltVal val="0"/>
                                          </p:val>
                                        </p:tav>
                                      </p:tavLst>
                                    </p:anim>
                                    <p:anim calcmode="lin" valueType="num">
                                      <p:cBhvr>
                                        <p:cTn id="76" dur="500"/>
                                        <p:tgtEl>
                                          <p:spTgt spid="8"/>
                                        </p:tgtEl>
                                        <p:attrNameLst>
                                          <p:attrName>ppt_h</p:attrName>
                                        </p:attrNameLst>
                                      </p:cBhvr>
                                      <p:tavLst>
                                        <p:tav tm="0">
                                          <p:val>
                                            <p:strVal val="ppt_h"/>
                                          </p:val>
                                        </p:tav>
                                        <p:tav tm="100000">
                                          <p:val>
                                            <p:fltVal val="0"/>
                                          </p:val>
                                        </p:tav>
                                      </p:tavLst>
                                    </p:anim>
                                    <p:animEffect transition="out" filter="fade">
                                      <p:cBhvr>
                                        <p:cTn id="77" dur="500"/>
                                        <p:tgtEl>
                                          <p:spTgt spid="8"/>
                                        </p:tgtEl>
                                      </p:cBhvr>
                                    </p:animEffect>
                                    <p:set>
                                      <p:cBhvr>
                                        <p:cTn id="7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29" grpId="0" animBg="1"/>
      <p:bldP spid="29" grpId="1"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803634DF-0FC7-9E26-02B2-DE69434212C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D9799EAF-9791-ABBC-F344-2916BC08DCA1}"/>
              </a:ext>
            </a:extLst>
          </p:cNvPr>
          <p:cNvSpPr>
            <a:spLocks noGrp="1"/>
          </p:cNvSpPr>
          <p:nvPr>
            <p:ph type="ftr" sz="quarter" idx="11"/>
          </p:nvPr>
        </p:nvSpPr>
        <p:spPr/>
        <p:txBody>
          <a:bodyPr/>
          <a:lstStyle/>
          <a:p>
            <a:pPr>
              <a:spcAft>
                <a:spcPts val="600"/>
              </a:spcAft>
            </a:pPr>
            <a:r>
              <a:rPr lang="en-AU" dirty="0"/>
              <a:t>OPTIMIZING THE UI’s CPU BOUND FRAME RATE IN CALL OF DUTY</a:t>
            </a:r>
            <a:endParaRPr lang="en-US" dirty="0"/>
          </a:p>
        </p:txBody>
      </p:sp>
      <p:sp>
        <p:nvSpPr>
          <p:cNvPr id="5" name="Slide Number Placeholder 4">
            <a:extLst>
              <a:ext uri="{FF2B5EF4-FFF2-40B4-BE49-F238E27FC236}">
                <a16:creationId xmlns:a16="http://schemas.microsoft.com/office/drawing/2014/main" id="{3609DBAF-574F-A353-C2F1-0AF7EF5AC21F}"/>
              </a:ext>
            </a:extLst>
          </p:cNvPr>
          <p:cNvSpPr>
            <a:spLocks noGrp="1"/>
          </p:cNvSpPr>
          <p:nvPr>
            <p:ph type="sldNum" sz="quarter" idx="12"/>
          </p:nvPr>
        </p:nvSpPr>
        <p:spPr/>
        <p:txBody>
          <a:bodyPr/>
          <a:lstStyle/>
          <a:p>
            <a:fld id="{A49DFD55-3C28-40EF-9E31-A92D2E4017FF}" type="slidenum">
              <a:rPr lang="en-US" smtClean="0"/>
              <a:pPr/>
              <a:t>6</a:t>
            </a:fld>
            <a:endParaRPr lang="en-US"/>
          </a:p>
        </p:txBody>
      </p:sp>
      <p:pic>
        <p:nvPicPr>
          <p:cNvPr id="20" name="Picture 19" descr="A yellow emoji with a black background&#10;&#10;Description automatically generated">
            <a:extLst>
              <a:ext uri="{FF2B5EF4-FFF2-40B4-BE49-F238E27FC236}">
                <a16:creationId xmlns:a16="http://schemas.microsoft.com/office/drawing/2014/main" id="{75CDD86E-D67E-9F54-13DF-F654FCD39C4E}"/>
              </a:ext>
            </a:extLst>
          </p:cNvPr>
          <p:cNvPicPr>
            <a:picLocks noChangeAspect="1"/>
          </p:cNvPicPr>
          <p:nvPr/>
        </p:nvPicPr>
        <p:blipFill>
          <a:blip r:embed="rId4"/>
          <a:stretch>
            <a:fillRect/>
          </a:stretch>
        </p:blipFill>
        <p:spPr>
          <a:xfrm>
            <a:off x="3783956" y="1129660"/>
            <a:ext cx="4624087" cy="4270858"/>
          </a:xfrm>
          <a:prstGeom prst="rect">
            <a:avLst/>
          </a:prstGeom>
        </p:spPr>
      </p:pic>
      <p:pic>
        <p:nvPicPr>
          <p:cNvPr id="22" name="Picture 21" hidden="1">
            <a:extLst>
              <a:ext uri="{FF2B5EF4-FFF2-40B4-BE49-F238E27FC236}">
                <a16:creationId xmlns:a16="http://schemas.microsoft.com/office/drawing/2014/main" id="{ECD68884-AB84-CB02-EF8E-1F1334E0F89F}"/>
              </a:ext>
            </a:extLst>
          </p:cNvPr>
          <p:cNvPicPr>
            <a:picLocks noChangeAspect="1"/>
          </p:cNvPicPr>
          <p:nvPr/>
        </p:nvPicPr>
        <p:blipFill>
          <a:blip r:embed="rId5"/>
          <a:stretch>
            <a:fillRect/>
          </a:stretch>
        </p:blipFill>
        <p:spPr>
          <a:xfrm>
            <a:off x="419100" y="2097673"/>
            <a:ext cx="11340871" cy="2519794"/>
          </a:xfrm>
          <a:prstGeom prst="rect">
            <a:avLst/>
          </a:prstGeom>
        </p:spPr>
      </p:pic>
      <p:pic>
        <p:nvPicPr>
          <p:cNvPr id="24" name="Picture 23" descr="A cartoon of a mushroom exploding in a yellow face&#10;&#10;Description automatically generated with medium confidence" hidden="1">
            <a:extLst>
              <a:ext uri="{FF2B5EF4-FFF2-40B4-BE49-F238E27FC236}">
                <a16:creationId xmlns:a16="http://schemas.microsoft.com/office/drawing/2014/main" id="{27FF3364-093E-1559-118B-E7EF9A03C2CE}"/>
              </a:ext>
            </a:extLst>
          </p:cNvPr>
          <p:cNvPicPr>
            <a:picLocks noChangeAspect="1"/>
          </p:cNvPicPr>
          <p:nvPr/>
        </p:nvPicPr>
        <p:blipFill>
          <a:blip r:embed="rId6"/>
          <a:stretch>
            <a:fillRect/>
          </a:stretch>
        </p:blipFill>
        <p:spPr>
          <a:xfrm>
            <a:off x="206189" y="292100"/>
            <a:ext cx="11430000" cy="6429375"/>
          </a:xfrm>
          <a:prstGeom prst="rect">
            <a:avLst/>
          </a:prstGeom>
        </p:spPr>
      </p:pic>
      <p:pic>
        <p:nvPicPr>
          <p:cNvPr id="26" name="Picture 25" descr="A yellow emoji with blue eyes and a surprised expression&#10;&#10;Description automatically generated" hidden="1">
            <a:extLst>
              <a:ext uri="{FF2B5EF4-FFF2-40B4-BE49-F238E27FC236}">
                <a16:creationId xmlns:a16="http://schemas.microsoft.com/office/drawing/2014/main" id="{A3EF37A0-BFB0-236E-0CCC-AD971630AC36}"/>
              </a:ext>
            </a:extLst>
          </p:cNvPr>
          <p:cNvPicPr>
            <a:picLocks noChangeAspect="1"/>
          </p:cNvPicPr>
          <p:nvPr/>
        </p:nvPicPr>
        <p:blipFill>
          <a:blip r:embed="rId7"/>
          <a:stretch>
            <a:fillRect/>
          </a:stretch>
        </p:blipFill>
        <p:spPr>
          <a:xfrm>
            <a:off x="2604246" y="136525"/>
            <a:ext cx="6625797" cy="6763198"/>
          </a:xfrm>
          <a:prstGeom prst="rect">
            <a:avLst/>
          </a:prstGeom>
        </p:spPr>
      </p:pic>
      <p:sp>
        <p:nvSpPr>
          <p:cNvPr id="7" name="Title 1">
            <a:extLst>
              <a:ext uri="{FF2B5EF4-FFF2-40B4-BE49-F238E27FC236}">
                <a16:creationId xmlns:a16="http://schemas.microsoft.com/office/drawing/2014/main" id="{448A2B07-3D27-AE9B-A49E-B1BB3B161881}"/>
              </a:ext>
            </a:extLst>
          </p:cNvPr>
          <p:cNvSpPr>
            <a:spLocks noGrp="1"/>
          </p:cNvSpPr>
          <p:nvPr>
            <p:ph type="title"/>
          </p:nvPr>
        </p:nvSpPr>
        <p:spPr>
          <a:xfrm>
            <a:off x="838199" y="480517"/>
            <a:ext cx="10515600" cy="745289"/>
          </a:xfrm>
        </p:spPr>
        <p:txBody>
          <a:bodyPr/>
          <a:lstStyle/>
          <a:p>
            <a:r>
              <a:rPr lang="en-AU" dirty="0">
                <a:solidFill>
                  <a:schemeClr val="bg1"/>
                </a:solidFill>
              </a:rPr>
              <a:t>How could we spend so much time</a:t>
            </a:r>
            <a:endParaRPr lang="en-US" sz="1800" dirty="0">
              <a:solidFill>
                <a:schemeClr val="bg1"/>
              </a:solidFill>
            </a:endParaRPr>
          </a:p>
        </p:txBody>
      </p:sp>
      <p:sp>
        <p:nvSpPr>
          <p:cNvPr id="8" name="Title 1">
            <a:extLst>
              <a:ext uri="{FF2B5EF4-FFF2-40B4-BE49-F238E27FC236}">
                <a16:creationId xmlns:a16="http://schemas.microsoft.com/office/drawing/2014/main" id="{FC8313AE-2F91-1890-453C-BD09E4C0078E}"/>
              </a:ext>
            </a:extLst>
          </p:cNvPr>
          <p:cNvSpPr txBox="1">
            <a:spLocks/>
          </p:cNvSpPr>
          <p:nvPr/>
        </p:nvSpPr>
        <p:spPr>
          <a:xfrm>
            <a:off x="838199" y="5421371"/>
            <a:ext cx="10515600" cy="7452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r>
              <a:rPr lang="en-AU" dirty="0">
                <a:solidFill>
                  <a:schemeClr val="bg1"/>
                </a:solidFill>
              </a:rPr>
              <a:t>RENDERING QUADS?</a:t>
            </a:r>
            <a:endParaRPr lang="en-AU" sz="1800" dirty="0">
              <a:solidFill>
                <a:schemeClr val="bg1"/>
              </a:solidFill>
            </a:endParaRPr>
          </a:p>
        </p:txBody>
      </p:sp>
      <p:pic>
        <p:nvPicPr>
          <p:cNvPr id="2" name="Picture 6">
            <a:extLst>
              <a:ext uri="{FF2B5EF4-FFF2-40B4-BE49-F238E27FC236}">
                <a16:creationId xmlns:a16="http://schemas.microsoft.com/office/drawing/2014/main" id="{CF38B96D-35F8-70BE-CE01-5DA84B7222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84052" y="5583183"/>
            <a:ext cx="1207948" cy="121838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23080361"/>
      </p:ext>
    </p:extLst>
  </p:cSld>
  <p:clrMapOvr>
    <a:masterClrMapping/>
  </p:clrMapOvr>
  <mc:AlternateContent xmlns:mc="http://schemas.openxmlformats.org/markup-compatibility/2006" xmlns:p14="http://schemas.microsoft.com/office/powerpoint/2010/main">
    <mc:Choice Requires="p14">
      <p:transition spd="slow" p14:dur="2000" advTm="10832"/>
    </mc:Choice>
    <mc:Fallback xmlns="">
      <p:transition spd="slow" advTm="108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par>
                                <p:cTn id="24" presetID="53" presetClass="entr" presetSubtype="16"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type="lt">
                                    <p:tmAbs val="10"/>
                                  </p:iterate>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iterate type="lt">
                                    <p:tmAbs val="10"/>
                                  </p:iterate>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0628784-D1B3-FE66-468E-05FA00396945}"/>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27309B5D-79FD-40EA-ABB5-30348D3E9DA5}"/>
              </a:ext>
            </a:extLst>
          </p:cNvPr>
          <p:cNvSpPr>
            <a:spLocks noGrp="1"/>
          </p:cNvSpPr>
          <p:nvPr>
            <p:ph type="sldNum" sz="quarter" idx="12"/>
          </p:nvPr>
        </p:nvSpPr>
        <p:spPr/>
        <p:txBody>
          <a:bodyPr/>
          <a:lstStyle/>
          <a:p>
            <a:fld id="{A49DFD55-3C28-40EF-9E31-A92D2E4017FF}" type="slidenum">
              <a:rPr lang="en-US" smtClean="0"/>
              <a:pPr/>
              <a:t>7</a:t>
            </a:fld>
            <a:endParaRPr lang="en-US"/>
          </a:p>
        </p:txBody>
      </p:sp>
      <p:pic>
        <p:nvPicPr>
          <p:cNvPr id="1026" name="Picture 2">
            <a:extLst>
              <a:ext uri="{FF2B5EF4-FFF2-40B4-BE49-F238E27FC236}">
                <a16:creationId xmlns:a16="http://schemas.microsoft.com/office/drawing/2014/main" id="{1C25455C-6EE6-E097-7C1A-59C38C8D1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C422230-7C91-6997-7A5A-7C3978679A3A}"/>
              </a:ext>
            </a:extLst>
          </p:cNvPr>
          <p:cNvPicPr>
            <a:picLocks noChangeAspect="1"/>
          </p:cNvPicPr>
          <p:nvPr/>
        </p:nvPicPr>
        <p:blipFill>
          <a:blip r:embed="rId5"/>
          <a:stretch>
            <a:fillRect/>
          </a:stretch>
        </p:blipFill>
        <p:spPr>
          <a:xfrm>
            <a:off x="-195849" y="-548639"/>
            <a:ext cx="12582145" cy="7863840"/>
          </a:xfrm>
          <a:prstGeom prst="rect">
            <a:avLst/>
          </a:prstGeom>
        </p:spPr>
      </p:pic>
      <p:grpSp>
        <p:nvGrpSpPr>
          <p:cNvPr id="10" name="Group 9">
            <a:extLst>
              <a:ext uri="{FF2B5EF4-FFF2-40B4-BE49-F238E27FC236}">
                <a16:creationId xmlns:a16="http://schemas.microsoft.com/office/drawing/2014/main" id="{ED37AC18-55BB-E92E-9F42-D307B53F3751}"/>
              </a:ext>
            </a:extLst>
          </p:cNvPr>
          <p:cNvGrpSpPr/>
          <p:nvPr/>
        </p:nvGrpSpPr>
        <p:grpSpPr>
          <a:xfrm>
            <a:off x="0" y="-11505"/>
            <a:ext cx="12192000" cy="7007986"/>
            <a:chOff x="0" y="0"/>
            <a:chExt cx="12192000" cy="7007986"/>
          </a:xfrm>
        </p:grpSpPr>
        <p:pic>
          <p:nvPicPr>
            <p:cNvPr id="7" name="Picture 6">
              <a:extLst>
                <a:ext uri="{FF2B5EF4-FFF2-40B4-BE49-F238E27FC236}">
                  <a16:creationId xmlns:a16="http://schemas.microsoft.com/office/drawing/2014/main" id="{EE16CABF-5742-1ACE-B467-AB95C8134713}"/>
                </a:ext>
              </a:extLst>
            </p:cNvPr>
            <p:cNvPicPr>
              <a:picLocks noChangeAspect="1"/>
            </p:cNvPicPr>
            <p:nvPr/>
          </p:nvPicPr>
          <p:blipFill>
            <a:blip r:embed="rId6"/>
            <a:stretch>
              <a:fillRect/>
            </a:stretch>
          </p:blipFill>
          <p:spPr>
            <a:xfrm>
              <a:off x="0" y="1969707"/>
              <a:ext cx="12192000" cy="2918586"/>
            </a:xfrm>
            <a:prstGeom prst="rect">
              <a:avLst/>
            </a:prstGeom>
          </p:spPr>
        </p:pic>
        <p:sp>
          <p:nvSpPr>
            <p:cNvPr id="8" name="Rectangle 7">
              <a:extLst>
                <a:ext uri="{FF2B5EF4-FFF2-40B4-BE49-F238E27FC236}">
                  <a16:creationId xmlns:a16="http://schemas.microsoft.com/office/drawing/2014/main" id="{D4041ED9-68D6-F9C8-0414-7960D838EA59}"/>
                </a:ext>
              </a:extLst>
            </p:cNvPr>
            <p:cNvSpPr/>
            <p:nvPr/>
          </p:nvSpPr>
          <p:spPr>
            <a:xfrm>
              <a:off x="0" y="0"/>
              <a:ext cx="12192000" cy="1969707"/>
            </a:xfrm>
            <a:prstGeom prst="rect">
              <a:avLst/>
            </a:prstGeom>
            <a:gradFill>
              <a:gsLst>
                <a:gs pos="0">
                  <a:schemeClr val="accent1">
                    <a:lumMod val="5000"/>
                    <a:lumOff val="95000"/>
                    <a:alpha val="0"/>
                  </a:schemeClr>
                </a:gs>
                <a:gs pos="96000">
                  <a:schemeClr val="tx1"/>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F2917F4-F688-3015-CBE5-E9BA150CFBE0}"/>
                </a:ext>
              </a:extLst>
            </p:cNvPr>
            <p:cNvSpPr/>
            <p:nvPr/>
          </p:nvSpPr>
          <p:spPr>
            <a:xfrm flipV="1">
              <a:off x="0" y="4888293"/>
              <a:ext cx="12192000" cy="2119693"/>
            </a:xfrm>
            <a:prstGeom prst="rect">
              <a:avLst/>
            </a:prstGeom>
            <a:gradFill>
              <a:gsLst>
                <a:gs pos="0">
                  <a:schemeClr val="accent1">
                    <a:lumMod val="5000"/>
                    <a:lumOff val="95000"/>
                    <a:alpha val="0"/>
                  </a:schemeClr>
                </a:gs>
                <a:gs pos="96000">
                  <a:schemeClr val="tx1"/>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87571DF6-9F3E-DC7E-020C-1945FDB0C6B2}"/>
              </a:ext>
            </a:extLst>
          </p:cNvPr>
          <p:cNvSpPr txBox="1"/>
          <p:nvPr/>
        </p:nvSpPr>
        <p:spPr>
          <a:xfrm>
            <a:off x="-106219" y="4324942"/>
            <a:ext cx="1108364" cy="523220"/>
          </a:xfrm>
          <a:prstGeom prst="rect">
            <a:avLst/>
          </a:prstGeom>
          <a:noFill/>
        </p:spPr>
        <p:txBody>
          <a:bodyPr wrap="square" rtlCol="0">
            <a:spAutoFit/>
          </a:bodyPr>
          <a:lstStyle/>
          <a:p>
            <a:pPr algn="ctr"/>
            <a:r>
              <a:rPr lang="en-AU" sz="1400">
                <a:solidFill>
                  <a:srgbClr val="FF0000"/>
                </a:solidFill>
              </a:rPr>
              <a:t>ANIMATION</a:t>
            </a:r>
          </a:p>
          <a:p>
            <a:pPr algn="ctr"/>
            <a:r>
              <a:rPr lang="en-AU" sz="1400">
                <a:solidFill>
                  <a:srgbClr val="FF0000"/>
                </a:solidFill>
              </a:rPr>
              <a:t>(TWEENS)</a:t>
            </a:r>
            <a:endParaRPr lang="en-US" sz="1400">
              <a:solidFill>
                <a:srgbClr val="FF0000"/>
              </a:solidFill>
            </a:endParaRPr>
          </a:p>
        </p:txBody>
      </p:sp>
      <p:sp>
        <p:nvSpPr>
          <p:cNvPr id="12" name="TextBox 11">
            <a:extLst>
              <a:ext uri="{FF2B5EF4-FFF2-40B4-BE49-F238E27FC236}">
                <a16:creationId xmlns:a16="http://schemas.microsoft.com/office/drawing/2014/main" id="{A66F0705-28E4-9FBA-48ED-6723DB66EAFF}"/>
              </a:ext>
            </a:extLst>
          </p:cNvPr>
          <p:cNvSpPr txBox="1"/>
          <p:nvPr/>
        </p:nvSpPr>
        <p:spPr>
          <a:xfrm>
            <a:off x="639393" y="3109256"/>
            <a:ext cx="898462" cy="523220"/>
          </a:xfrm>
          <a:prstGeom prst="rect">
            <a:avLst/>
          </a:prstGeom>
          <a:noFill/>
        </p:spPr>
        <p:txBody>
          <a:bodyPr wrap="square" rtlCol="0">
            <a:spAutoFit/>
          </a:bodyPr>
          <a:lstStyle/>
          <a:p>
            <a:pPr algn="ctr"/>
            <a:r>
              <a:rPr lang="en-AU" sz="1400">
                <a:solidFill>
                  <a:srgbClr val="FF0000"/>
                </a:solidFill>
              </a:rPr>
              <a:t>DATA BINDING</a:t>
            </a:r>
            <a:endParaRPr lang="en-US" sz="1400">
              <a:solidFill>
                <a:srgbClr val="FF0000"/>
              </a:solidFill>
            </a:endParaRPr>
          </a:p>
        </p:txBody>
      </p:sp>
      <p:sp>
        <p:nvSpPr>
          <p:cNvPr id="17" name="TextBox 16">
            <a:extLst>
              <a:ext uri="{FF2B5EF4-FFF2-40B4-BE49-F238E27FC236}">
                <a16:creationId xmlns:a16="http://schemas.microsoft.com/office/drawing/2014/main" id="{D644E7EE-4D7C-C064-47EE-D665659A4AE6}"/>
              </a:ext>
            </a:extLst>
          </p:cNvPr>
          <p:cNvSpPr txBox="1"/>
          <p:nvPr/>
        </p:nvSpPr>
        <p:spPr>
          <a:xfrm>
            <a:off x="11366769" y="2955829"/>
            <a:ext cx="838200" cy="307777"/>
          </a:xfrm>
          <a:prstGeom prst="rect">
            <a:avLst/>
          </a:prstGeom>
          <a:noFill/>
        </p:spPr>
        <p:txBody>
          <a:bodyPr wrap="square" rtlCol="0">
            <a:spAutoFit/>
          </a:bodyPr>
          <a:lstStyle/>
          <a:p>
            <a:pPr algn="ctr"/>
            <a:r>
              <a:rPr lang="en-AU" sz="1400">
                <a:solidFill>
                  <a:srgbClr val="FF0000"/>
                </a:solidFill>
              </a:rPr>
              <a:t>RENDER</a:t>
            </a:r>
            <a:endParaRPr lang="en-US" sz="1400">
              <a:solidFill>
                <a:srgbClr val="FF0000"/>
              </a:solidFill>
            </a:endParaRPr>
          </a:p>
        </p:txBody>
      </p:sp>
      <p:sp>
        <p:nvSpPr>
          <p:cNvPr id="18" name="TextBox 17">
            <a:extLst>
              <a:ext uri="{FF2B5EF4-FFF2-40B4-BE49-F238E27FC236}">
                <a16:creationId xmlns:a16="http://schemas.microsoft.com/office/drawing/2014/main" id="{C4E46E84-8B4A-F726-F148-69F274E46D9E}"/>
              </a:ext>
            </a:extLst>
          </p:cNvPr>
          <p:cNvSpPr txBox="1"/>
          <p:nvPr/>
        </p:nvSpPr>
        <p:spPr>
          <a:xfrm>
            <a:off x="10123003" y="2499387"/>
            <a:ext cx="1334654" cy="523220"/>
          </a:xfrm>
          <a:prstGeom prst="rect">
            <a:avLst/>
          </a:prstGeom>
          <a:noFill/>
        </p:spPr>
        <p:txBody>
          <a:bodyPr wrap="square" rtlCol="0">
            <a:spAutoFit/>
          </a:bodyPr>
          <a:lstStyle/>
          <a:p>
            <a:pPr algn="ctr"/>
            <a:r>
              <a:rPr lang="en-AU" sz="1400">
                <a:solidFill>
                  <a:srgbClr val="FF0000"/>
                </a:solidFill>
              </a:rPr>
              <a:t>THREAD CONTENTION</a:t>
            </a:r>
            <a:endParaRPr lang="en-US" sz="1400">
              <a:solidFill>
                <a:srgbClr val="FF0000"/>
              </a:solidFill>
            </a:endParaRPr>
          </a:p>
        </p:txBody>
      </p:sp>
      <p:sp>
        <p:nvSpPr>
          <p:cNvPr id="19" name="TextBox 18">
            <a:extLst>
              <a:ext uri="{FF2B5EF4-FFF2-40B4-BE49-F238E27FC236}">
                <a16:creationId xmlns:a16="http://schemas.microsoft.com/office/drawing/2014/main" id="{2E128B2E-9AB8-8B2B-F4CA-0926087FFE9D}"/>
              </a:ext>
            </a:extLst>
          </p:cNvPr>
          <p:cNvSpPr txBox="1"/>
          <p:nvPr/>
        </p:nvSpPr>
        <p:spPr>
          <a:xfrm>
            <a:off x="4052453" y="4264058"/>
            <a:ext cx="845127" cy="307777"/>
          </a:xfrm>
          <a:prstGeom prst="rect">
            <a:avLst/>
          </a:prstGeom>
          <a:noFill/>
        </p:spPr>
        <p:txBody>
          <a:bodyPr wrap="square" rtlCol="0">
            <a:spAutoFit/>
          </a:bodyPr>
          <a:lstStyle/>
          <a:p>
            <a:pPr algn="ctr"/>
            <a:r>
              <a:rPr lang="en-AU" sz="1400">
                <a:solidFill>
                  <a:srgbClr val="FF0000"/>
                </a:solidFill>
              </a:rPr>
              <a:t>LAYOUT</a:t>
            </a:r>
            <a:endParaRPr lang="en-US" sz="1400">
              <a:solidFill>
                <a:srgbClr val="FF0000"/>
              </a:solidFill>
            </a:endParaRPr>
          </a:p>
        </p:txBody>
      </p:sp>
      <p:sp>
        <p:nvSpPr>
          <p:cNvPr id="20" name="TextBox 19">
            <a:extLst>
              <a:ext uri="{FF2B5EF4-FFF2-40B4-BE49-F238E27FC236}">
                <a16:creationId xmlns:a16="http://schemas.microsoft.com/office/drawing/2014/main" id="{89F8CEB6-64E4-A384-AD45-E0BB95C9A71B}"/>
              </a:ext>
            </a:extLst>
          </p:cNvPr>
          <p:cNvSpPr txBox="1"/>
          <p:nvPr/>
        </p:nvSpPr>
        <p:spPr>
          <a:xfrm>
            <a:off x="2512289" y="3198167"/>
            <a:ext cx="1186562" cy="523220"/>
          </a:xfrm>
          <a:prstGeom prst="rect">
            <a:avLst/>
          </a:prstGeom>
          <a:noFill/>
        </p:spPr>
        <p:txBody>
          <a:bodyPr wrap="square" rtlCol="0">
            <a:spAutoFit/>
          </a:bodyPr>
          <a:lstStyle/>
          <a:p>
            <a:pPr algn="ctr"/>
            <a:r>
              <a:rPr lang="en-AU" sz="1400">
                <a:solidFill>
                  <a:srgbClr val="FF0000"/>
                </a:solidFill>
              </a:rPr>
              <a:t>EVENT PROCESSING</a:t>
            </a:r>
            <a:endParaRPr lang="en-US" sz="1400">
              <a:solidFill>
                <a:srgbClr val="FF0000"/>
              </a:solidFill>
            </a:endParaRPr>
          </a:p>
        </p:txBody>
      </p:sp>
      <p:sp>
        <p:nvSpPr>
          <p:cNvPr id="21" name="TextBox 20">
            <a:extLst>
              <a:ext uri="{FF2B5EF4-FFF2-40B4-BE49-F238E27FC236}">
                <a16:creationId xmlns:a16="http://schemas.microsoft.com/office/drawing/2014/main" id="{89C121FF-F9A9-75C3-7EE3-1B634EBB7CC9}"/>
              </a:ext>
            </a:extLst>
          </p:cNvPr>
          <p:cNvSpPr txBox="1"/>
          <p:nvPr/>
        </p:nvSpPr>
        <p:spPr>
          <a:xfrm>
            <a:off x="6468505" y="4156336"/>
            <a:ext cx="1761838" cy="523220"/>
          </a:xfrm>
          <a:prstGeom prst="rect">
            <a:avLst/>
          </a:prstGeom>
          <a:noFill/>
        </p:spPr>
        <p:txBody>
          <a:bodyPr wrap="square" rtlCol="0">
            <a:spAutoFit/>
          </a:bodyPr>
          <a:lstStyle/>
          <a:p>
            <a:pPr algn="ctr"/>
            <a:r>
              <a:rPr lang="en-AU" sz="1400">
                <a:solidFill>
                  <a:srgbClr val="FF0000"/>
                </a:solidFill>
              </a:rPr>
              <a:t>DRAW LIST GENERATION</a:t>
            </a:r>
            <a:endParaRPr lang="en-US" sz="1400">
              <a:solidFill>
                <a:srgbClr val="FF0000"/>
              </a:solidFill>
            </a:endParaRPr>
          </a:p>
        </p:txBody>
      </p:sp>
      <p:sp>
        <p:nvSpPr>
          <p:cNvPr id="24" name="TextBox 23">
            <a:extLst>
              <a:ext uri="{FF2B5EF4-FFF2-40B4-BE49-F238E27FC236}">
                <a16:creationId xmlns:a16="http://schemas.microsoft.com/office/drawing/2014/main" id="{A1F7A328-E3D5-9A66-9E34-BAD8F2622027}"/>
              </a:ext>
            </a:extLst>
          </p:cNvPr>
          <p:cNvSpPr txBox="1"/>
          <p:nvPr/>
        </p:nvSpPr>
        <p:spPr>
          <a:xfrm>
            <a:off x="1431791" y="2823083"/>
            <a:ext cx="1186562" cy="738664"/>
          </a:xfrm>
          <a:prstGeom prst="rect">
            <a:avLst/>
          </a:prstGeom>
          <a:noFill/>
        </p:spPr>
        <p:txBody>
          <a:bodyPr wrap="square" rtlCol="0">
            <a:spAutoFit/>
          </a:bodyPr>
          <a:lstStyle/>
          <a:p>
            <a:pPr algn="ctr"/>
            <a:r>
              <a:rPr lang="en-AU" sz="1400">
                <a:solidFill>
                  <a:srgbClr val="FF0000"/>
                </a:solidFill>
              </a:rPr>
              <a:t>DATA BINDING</a:t>
            </a:r>
          </a:p>
          <a:p>
            <a:pPr algn="ctr"/>
            <a:r>
              <a:rPr lang="en-AU" sz="1400">
                <a:solidFill>
                  <a:srgbClr val="FF0000"/>
                </a:solidFill>
              </a:rPr>
              <a:t>CALLBACKS</a:t>
            </a:r>
            <a:endParaRPr lang="en-US" sz="1400">
              <a:solidFill>
                <a:srgbClr val="FF0000"/>
              </a:solidFill>
            </a:endParaRPr>
          </a:p>
        </p:txBody>
      </p:sp>
      <p:pic>
        <p:nvPicPr>
          <p:cNvPr id="2" name="Picture 2" descr="Warzone HUD" hidden="1">
            <a:extLst>
              <a:ext uri="{FF2B5EF4-FFF2-40B4-BE49-F238E27FC236}">
                <a16:creationId xmlns:a16="http://schemas.microsoft.com/office/drawing/2014/main" id="{85DB18A0-FF3E-19E7-9FEF-9FD2EED0AD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69"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hidden="1">
            <a:extLst>
              <a:ext uri="{FF2B5EF4-FFF2-40B4-BE49-F238E27FC236}">
                <a16:creationId xmlns:a16="http://schemas.microsoft.com/office/drawing/2014/main" id="{6C033BB5-F677-8F27-953D-DAF8DBD30567}"/>
              </a:ext>
            </a:extLst>
          </p:cNvPr>
          <p:cNvPicPr>
            <a:picLocks noChangeAspect="1"/>
          </p:cNvPicPr>
          <p:nvPr/>
        </p:nvPicPr>
        <p:blipFill>
          <a:blip r:embed="rId8"/>
          <a:stretch>
            <a:fillRect/>
          </a:stretch>
        </p:blipFill>
        <p:spPr>
          <a:xfrm>
            <a:off x="4571708" y="2831748"/>
            <a:ext cx="3067050" cy="1266825"/>
          </a:xfrm>
          <a:prstGeom prst="rect">
            <a:avLst/>
          </a:prstGeom>
          <a:ln>
            <a:noFill/>
          </a:ln>
          <a:effectLst>
            <a:outerShdw blurRad="50800" dist="38100" dir="2700000" algn="tl" rotWithShape="0">
              <a:prstClr val="black">
                <a:alpha val="40000"/>
              </a:prstClr>
            </a:outerShdw>
          </a:effectLst>
        </p:spPr>
      </p:pic>
      <p:pic>
        <p:nvPicPr>
          <p:cNvPr id="26" name="Picture 25" descr="A cartoon of a mushroom exploding in a yellow face&#10;&#10;Description automatically generated with medium confidence" hidden="1">
            <a:extLst>
              <a:ext uri="{FF2B5EF4-FFF2-40B4-BE49-F238E27FC236}">
                <a16:creationId xmlns:a16="http://schemas.microsoft.com/office/drawing/2014/main" id="{185D9026-167D-10E7-CBCB-054EBF62BE69}"/>
              </a:ext>
            </a:extLst>
          </p:cNvPr>
          <p:cNvPicPr>
            <a:picLocks noChangeAspect="1"/>
          </p:cNvPicPr>
          <p:nvPr/>
        </p:nvPicPr>
        <p:blipFill>
          <a:blip r:embed="rId9"/>
          <a:stretch>
            <a:fillRect/>
          </a:stretch>
        </p:blipFill>
        <p:spPr>
          <a:xfrm>
            <a:off x="381000" y="202807"/>
            <a:ext cx="11430000" cy="6429375"/>
          </a:xfrm>
          <a:prstGeom prst="rect">
            <a:avLst/>
          </a:prstGeom>
        </p:spPr>
      </p:pic>
      <p:pic>
        <p:nvPicPr>
          <p:cNvPr id="6" name="Picture 6">
            <a:extLst>
              <a:ext uri="{FF2B5EF4-FFF2-40B4-BE49-F238E27FC236}">
                <a16:creationId xmlns:a16="http://schemas.microsoft.com/office/drawing/2014/main" id="{034E89D5-D272-7263-0E0A-F3DBAF67E6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53800" y="5133579"/>
            <a:ext cx="825231" cy="8323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77040569"/>
      </p:ext>
    </p:extLst>
  </p:cSld>
  <p:clrMapOvr>
    <a:masterClrMapping/>
  </p:clrMapOvr>
  <mc:AlternateContent xmlns:mc="http://schemas.openxmlformats.org/markup-compatibility/2006" xmlns:p14="http://schemas.microsoft.com/office/powerpoint/2010/main">
    <mc:Choice Requires="p14">
      <p:transition spd="slow" p14:dur="2000" advTm="90598"/>
    </mc:Choice>
    <mc:Fallback xmlns="">
      <p:transition spd="slow" advTm="905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20"/>
                                  </p:iterate>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type="lt">
                                    <p:tmAbs val="20"/>
                                  </p:iterate>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type="lt">
                                    <p:tmAbs val="20"/>
                                  </p:iterate>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type="lt">
                                    <p:tmAbs val="20"/>
                                  </p:iterate>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iterate type="lt">
                                    <p:tmAbs val="20"/>
                                  </p:iterate>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iterate type="lt">
                                    <p:tmAbs val="20"/>
                                  </p:iterate>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iterate type="lt">
                                    <p:tmAbs val="20"/>
                                  </p:iterate>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iterate type="lt">
                                    <p:tmAbs val="20"/>
                                  </p:iterate>
                                  <p:childTnLst>
                                    <p:set>
                                      <p:cBhvr>
                                        <p:cTn id="39" dur="1" fill="hold">
                                          <p:stCondLst>
                                            <p:cond delay="0"/>
                                          </p:stCondLst>
                                        </p:cTn>
                                        <p:tgtEl>
                                          <p:spTgt spid="1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grpId="1" nodeType="withEffect">
                                  <p:stCondLst>
                                    <p:cond delay="0"/>
                                  </p:stCondLst>
                                  <p:iterate type="lt">
                                    <p:tmPct val="0"/>
                                  </p:iterate>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par>
                                <p:cTn id="58" presetID="10" presetClass="exit" presetSubtype="0" fill="hold" grpId="1" nodeType="withEffect">
                                  <p:stCondLst>
                                    <p:cond delay="0"/>
                                  </p:stCondLst>
                                  <p:iterate type="lt">
                                    <p:tmPct val="0"/>
                                  </p:iterate>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10" presetClass="exit" presetSubtype="0" fill="hold" grpId="1" nodeType="withEffect">
                                  <p:stCondLst>
                                    <p:cond delay="0"/>
                                  </p:stCondLst>
                                  <p:iterate type="lt">
                                    <p:tmPct val="0"/>
                                  </p:iterate>
                                  <p:childTnLst>
                                    <p:animEffect transition="out" filter="fade">
                                      <p:cBhvr>
                                        <p:cTn id="62" dur="500"/>
                                        <p:tgtEl>
                                          <p:spTgt spid="24"/>
                                        </p:tgtEl>
                                      </p:cBhvr>
                                    </p:animEffect>
                                    <p:set>
                                      <p:cBhvr>
                                        <p:cTn id="63" dur="1" fill="hold">
                                          <p:stCondLst>
                                            <p:cond delay="499"/>
                                          </p:stCondLst>
                                        </p:cTn>
                                        <p:tgtEl>
                                          <p:spTgt spid="24"/>
                                        </p:tgtEl>
                                        <p:attrNameLst>
                                          <p:attrName>style.visibility</p:attrName>
                                        </p:attrNameLst>
                                      </p:cBhvr>
                                      <p:to>
                                        <p:strVal val="hidden"/>
                                      </p:to>
                                    </p:set>
                                  </p:childTnLst>
                                </p:cTn>
                              </p:par>
                              <p:par>
                                <p:cTn id="64" presetID="10" presetClass="exit" presetSubtype="0" fill="hold" grpId="1" nodeType="withEffect">
                                  <p:stCondLst>
                                    <p:cond delay="0"/>
                                  </p:stCondLst>
                                  <p:iterate type="lt">
                                    <p:tmPct val="0"/>
                                  </p:iterate>
                                  <p:childTnLst>
                                    <p:animEffect transition="out" filter="fade">
                                      <p:cBhvr>
                                        <p:cTn id="65" dur="500"/>
                                        <p:tgtEl>
                                          <p:spTgt spid="20"/>
                                        </p:tgtEl>
                                      </p:cBhvr>
                                    </p:animEffect>
                                    <p:set>
                                      <p:cBhvr>
                                        <p:cTn id="66" dur="1" fill="hold">
                                          <p:stCondLst>
                                            <p:cond delay="499"/>
                                          </p:stCondLst>
                                        </p:cTn>
                                        <p:tgtEl>
                                          <p:spTgt spid="20"/>
                                        </p:tgtEl>
                                        <p:attrNameLst>
                                          <p:attrName>style.visibility</p:attrName>
                                        </p:attrNameLst>
                                      </p:cBhvr>
                                      <p:to>
                                        <p:strVal val="hidden"/>
                                      </p:to>
                                    </p:set>
                                  </p:childTnLst>
                                </p:cTn>
                              </p:par>
                              <p:par>
                                <p:cTn id="67" presetID="10" presetClass="exit" presetSubtype="0" fill="hold" grpId="1" nodeType="withEffect">
                                  <p:stCondLst>
                                    <p:cond delay="0"/>
                                  </p:stCondLst>
                                  <p:iterate type="lt">
                                    <p:tmPct val="0"/>
                                  </p:iterate>
                                  <p:childTnLst>
                                    <p:animEffect transition="out" filter="fade">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par>
                                <p:cTn id="70" presetID="10" presetClass="exit" presetSubtype="0" fill="hold" grpId="1" nodeType="withEffect">
                                  <p:stCondLst>
                                    <p:cond delay="0"/>
                                  </p:stCondLst>
                                  <p:iterate type="lt">
                                    <p:tmPct val="0"/>
                                  </p:iterate>
                                  <p:childTnLst>
                                    <p:animEffect transition="out" filter="fade">
                                      <p:cBhvr>
                                        <p:cTn id="71" dur="500"/>
                                        <p:tgtEl>
                                          <p:spTgt spid="21"/>
                                        </p:tgtEl>
                                      </p:cBhvr>
                                    </p:animEffect>
                                    <p:set>
                                      <p:cBhvr>
                                        <p:cTn id="72" dur="1" fill="hold">
                                          <p:stCondLst>
                                            <p:cond delay="499"/>
                                          </p:stCondLst>
                                        </p:cTn>
                                        <p:tgtEl>
                                          <p:spTgt spid="21"/>
                                        </p:tgtEl>
                                        <p:attrNameLst>
                                          <p:attrName>style.visibility</p:attrName>
                                        </p:attrNameLst>
                                      </p:cBhvr>
                                      <p:to>
                                        <p:strVal val="hidden"/>
                                      </p:to>
                                    </p:set>
                                  </p:childTnLst>
                                </p:cTn>
                              </p:par>
                              <p:par>
                                <p:cTn id="73" presetID="10" presetClass="exit" presetSubtype="0" fill="hold" grpId="1" nodeType="withEffect">
                                  <p:stCondLst>
                                    <p:cond delay="0"/>
                                  </p:stCondLst>
                                  <p:iterate type="lt">
                                    <p:tmPct val="0"/>
                                  </p:iterate>
                                  <p:childTnLst>
                                    <p:animEffect transition="out" filter="fade">
                                      <p:cBhvr>
                                        <p:cTn id="74" dur="500"/>
                                        <p:tgtEl>
                                          <p:spTgt spid="18"/>
                                        </p:tgtEl>
                                      </p:cBhvr>
                                    </p:animEffect>
                                    <p:set>
                                      <p:cBhvr>
                                        <p:cTn id="75" dur="1" fill="hold">
                                          <p:stCondLst>
                                            <p:cond delay="499"/>
                                          </p:stCondLst>
                                        </p:cTn>
                                        <p:tgtEl>
                                          <p:spTgt spid="18"/>
                                        </p:tgtEl>
                                        <p:attrNameLst>
                                          <p:attrName>style.visibility</p:attrName>
                                        </p:attrNameLst>
                                      </p:cBhvr>
                                      <p:to>
                                        <p:strVal val="hidden"/>
                                      </p:to>
                                    </p:set>
                                  </p:childTnLst>
                                </p:cTn>
                              </p:par>
                              <p:par>
                                <p:cTn id="76" presetID="10" presetClass="exit" presetSubtype="0" fill="hold" grpId="1" nodeType="withEffect">
                                  <p:stCondLst>
                                    <p:cond delay="0"/>
                                  </p:stCondLst>
                                  <p:iterate type="lt">
                                    <p:tmPct val="0"/>
                                  </p:iterate>
                                  <p:childTnLst>
                                    <p:animEffect transition="out" filter="fade">
                                      <p:cBhvr>
                                        <p:cTn id="77" dur="500"/>
                                        <p:tgtEl>
                                          <p:spTgt spid="17"/>
                                        </p:tgtEl>
                                      </p:cBhvr>
                                    </p:animEffect>
                                    <p:set>
                                      <p:cBhvr>
                                        <p:cTn id="7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7" grpId="0"/>
      <p:bldP spid="17" grpId="1"/>
      <p:bldP spid="18" grpId="0"/>
      <p:bldP spid="18" grpId="1"/>
      <p:bldP spid="19" grpId="0"/>
      <p:bldP spid="19" grpId="1"/>
      <p:bldP spid="20" grpId="0"/>
      <p:bldP spid="20" grpId="1"/>
      <p:bldP spid="21" grpId="0"/>
      <p:bldP spid="21" grpId="1"/>
      <p:bldP spid="24" grpId="0"/>
      <p:bldP spid="24"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CBFC1F6-F34E-18D9-E43D-57A5865F90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2155FB-9134-6E86-CDE0-688F353BA8D6}"/>
              </a:ext>
            </a:extLst>
          </p:cNvPr>
          <p:cNvSpPr>
            <a:spLocks noGrp="1"/>
          </p:cNvSpPr>
          <p:nvPr>
            <p:ph type="title"/>
          </p:nvPr>
        </p:nvSpPr>
        <p:spPr>
          <a:xfrm>
            <a:off x="838200" y="178659"/>
            <a:ext cx="10515600" cy="1325563"/>
          </a:xfrm>
        </p:spPr>
        <p:txBody>
          <a:bodyPr/>
          <a:lstStyle/>
          <a:p>
            <a:r>
              <a:rPr lang="en-AU" b="1">
                <a:solidFill>
                  <a:schemeClr val="bg1"/>
                </a:solidFill>
              </a:rPr>
              <a:t>Spike frames</a:t>
            </a:r>
            <a:endParaRPr lang="en-US">
              <a:solidFill>
                <a:schemeClr val="bg1"/>
              </a:solidFill>
            </a:endParaRPr>
          </a:p>
        </p:txBody>
      </p:sp>
      <p:sp>
        <p:nvSpPr>
          <p:cNvPr id="4" name="Footer Placeholder 3">
            <a:extLst>
              <a:ext uri="{FF2B5EF4-FFF2-40B4-BE49-F238E27FC236}">
                <a16:creationId xmlns:a16="http://schemas.microsoft.com/office/drawing/2014/main" id="{8FFDDB66-B2FF-0ACD-B1A0-13B14634E3B5}"/>
              </a:ext>
            </a:extLst>
          </p:cNvPr>
          <p:cNvSpPr>
            <a:spLocks noGrp="1"/>
          </p:cNvSpPr>
          <p:nvPr>
            <p:ph type="ftr" sz="quarter" idx="11"/>
          </p:nvPr>
        </p:nvSpPr>
        <p:spPr/>
        <p:txBody>
          <a:bodyPr/>
          <a:lstStyle/>
          <a:p>
            <a:pPr>
              <a:spcAft>
                <a:spcPts val="600"/>
              </a:spcAft>
            </a:pPr>
            <a:r>
              <a:rPr lang="en-AU" dirty="0"/>
              <a:t>OPTIMIZING THE UI’s CPU BOUND FRAME RATE IN CALL OF DUTY</a:t>
            </a:r>
            <a:endParaRPr lang="en-US" dirty="0"/>
          </a:p>
        </p:txBody>
      </p:sp>
      <p:sp>
        <p:nvSpPr>
          <p:cNvPr id="5" name="Slide Number Placeholder 4">
            <a:extLst>
              <a:ext uri="{FF2B5EF4-FFF2-40B4-BE49-F238E27FC236}">
                <a16:creationId xmlns:a16="http://schemas.microsoft.com/office/drawing/2014/main" id="{0C727130-3B07-9005-661A-2B3BA37B07E3}"/>
              </a:ext>
            </a:extLst>
          </p:cNvPr>
          <p:cNvSpPr>
            <a:spLocks noGrp="1"/>
          </p:cNvSpPr>
          <p:nvPr>
            <p:ph type="sldNum" sz="quarter" idx="12"/>
          </p:nvPr>
        </p:nvSpPr>
        <p:spPr/>
        <p:txBody>
          <a:bodyPr/>
          <a:lstStyle/>
          <a:p>
            <a:fld id="{A49DFD55-3C28-40EF-9E31-A92D2E4017FF}" type="slidenum">
              <a:rPr lang="en-US" smtClean="0"/>
              <a:pPr/>
              <a:t>8</a:t>
            </a:fld>
            <a:endParaRPr lang="en-US"/>
          </a:p>
        </p:txBody>
      </p:sp>
      <p:sp>
        <p:nvSpPr>
          <p:cNvPr id="9" name="Title 1">
            <a:extLst>
              <a:ext uri="{FF2B5EF4-FFF2-40B4-BE49-F238E27FC236}">
                <a16:creationId xmlns:a16="http://schemas.microsoft.com/office/drawing/2014/main" id="{F3507DEA-35D8-F657-5F10-53B3C2E06EA7}"/>
              </a:ext>
            </a:extLst>
          </p:cNvPr>
          <p:cNvSpPr txBox="1">
            <a:spLocks/>
          </p:cNvSpPr>
          <p:nvPr/>
        </p:nvSpPr>
        <p:spPr>
          <a:xfrm>
            <a:off x="838200" y="5434149"/>
            <a:ext cx="10515600" cy="92220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r>
              <a:rPr lang="en-AU" sz="1600">
                <a:solidFill>
                  <a:schemeClr val="bg1">
                    <a:lumMod val="75000"/>
                  </a:schemeClr>
                </a:solidFill>
              </a:rPr>
              <a:t>5 frames dropped when a Party member dies.</a:t>
            </a:r>
          </a:p>
        </p:txBody>
      </p:sp>
      <p:pic>
        <p:nvPicPr>
          <p:cNvPr id="6" name="Picture 5">
            <a:extLst>
              <a:ext uri="{FF2B5EF4-FFF2-40B4-BE49-F238E27FC236}">
                <a16:creationId xmlns:a16="http://schemas.microsoft.com/office/drawing/2014/main" id="{9C44340C-F6A5-38E4-33DF-2D9666ABB823}"/>
              </a:ext>
            </a:extLst>
          </p:cNvPr>
          <p:cNvPicPr>
            <a:picLocks noChangeAspect="1"/>
          </p:cNvPicPr>
          <p:nvPr/>
        </p:nvPicPr>
        <p:blipFill>
          <a:blip r:embed="rId3"/>
          <a:stretch>
            <a:fillRect/>
          </a:stretch>
        </p:blipFill>
        <p:spPr>
          <a:xfrm>
            <a:off x="466164" y="1504222"/>
            <a:ext cx="11070987" cy="3849556"/>
          </a:xfrm>
          <a:prstGeom prst="rect">
            <a:avLst/>
          </a:prstGeom>
        </p:spPr>
      </p:pic>
      <p:sp>
        <p:nvSpPr>
          <p:cNvPr id="7" name="TextBox 6">
            <a:extLst>
              <a:ext uri="{FF2B5EF4-FFF2-40B4-BE49-F238E27FC236}">
                <a16:creationId xmlns:a16="http://schemas.microsoft.com/office/drawing/2014/main" id="{EA61093D-5ADA-120E-4291-30F7003CED5B}"/>
              </a:ext>
            </a:extLst>
          </p:cNvPr>
          <p:cNvSpPr txBox="1"/>
          <p:nvPr/>
        </p:nvSpPr>
        <p:spPr>
          <a:xfrm rot="20335560">
            <a:off x="1519518" y="4229544"/>
            <a:ext cx="1972237" cy="584775"/>
          </a:xfrm>
          <a:prstGeom prst="rect">
            <a:avLst/>
          </a:prstGeom>
          <a:noFill/>
          <a:ln>
            <a:solidFill>
              <a:srgbClr val="FF0000"/>
            </a:solidFill>
          </a:ln>
        </p:spPr>
        <p:txBody>
          <a:bodyPr wrap="square" rtlCol="0">
            <a:spAutoFit/>
          </a:bodyPr>
          <a:lstStyle/>
          <a:p>
            <a:r>
              <a:rPr lang="en-AU" sz="3200" b="1">
                <a:solidFill>
                  <a:srgbClr val="FF0000"/>
                </a:solidFill>
              </a:rPr>
              <a:t>63.656ms</a:t>
            </a:r>
            <a:endParaRPr lang="en-US" sz="3200" b="1">
              <a:solidFill>
                <a:srgbClr val="FF0000"/>
              </a:solidFill>
            </a:endParaRPr>
          </a:p>
        </p:txBody>
      </p:sp>
      <p:pic>
        <p:nvPicPr>
          <p:cNvPr id="3" name="Picture 6">
            <a:extLst>
              <a:ext uri="{FF2B5EF4-FFF2-40B4-BE49-F238E27FC236}">
                <a16:creationId xmlns:a16="http://schemas.microsoft.com/office/drawing/2014/main" id="{74D1A33A-246F-6CC3-0192-00CD063DD3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4052" y="5583183"/>
            <a:ext cx="1207948" cy="1218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900305"/>
      </p:ext>
    </p:extLst>
  </p:cSld>
  <p:clrMapOvr>
    <a:masterClrMapping/>
  </p:clrMapOvr>
  <mc:AlternateContent xmlns:mc="http://schemas.openxmlformats.org/markup-compatibility/2006" xmlns:p14="http://schemas.microsoft.com/office/powerpoint/2010/main">
    <mc:Choice Requires="p14">
      <p:transition spd="slow" p14:dur="2000" advTm="22993"/>
    </mc:Choice>
    <mc:Fallback xmlns="">
      <p:transition spd="slow" advTm="22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p:cTn id="7" dur="200" fill="hold"/>
                                        <p:tgtEl>
                                          <p:spTgt spid="7"/>
                                        </p:tgtEl>
                                        <p:attrNameLst>
                                          <p:attrName>ppt_w</p:attrName>
                                        </p:attrNameLst>
                                      </p:cBhvr>
                                      <p:tavLst>
                                        <p:tav tm="0">
                                          <p:val>
                                            <p:fltVal val="0"/>
                                          </p:val>
                                        </p:tav>
                                        <p:tav tm="100000">
                                          <p:val>
                                            <p:strVal val="#ppt_w"/>
                                          </p:val>
                                        </p:tav>
                                      </p:tavLst>
                                    </p:anim>
                                    <p:anim calcmode="lin" valueType="num">
                                      <p:cBhvr>
                                        <p:cTn id="8" dur="200" fill="hold"/>
                                        <p:tgtEl>
                                          <p:spTgt spid="7"/>
                                        </p:tgtEl>
                                        <p:attrNameLst>
                                          <p:attrName>ppt_h</p:attrName>
                                        </p:attrNameLst>
                                      </p:cBhvr>
                                      <p:tavLst>
                                        <p:tav tm="0">
                                          <p:val>
                                            <p:fltVal val="0"/>
                                          </p:val>
                                        </p:tav>
                                        <p:tav tm="100000">
                                          <p:val>
                                            <p:strVal val="#ppt_h"/>
                                          </p:val>
                                        </p:tav>
                                      </p:tavLst>
                                    </p:anim>
                                    <p:animEffect transition="in" filter="fade">
                                      <p:cBhvr>
                                        <p:cTn id="9" dur="200"/>
                                        <p:tgtEl>
                                          <p:spTgt spid="7"/>
                                        </p:tgtEl>
                                      </p:cBhvr>
                                    </p:animEffect>
                                  </p:childTnLst>
                                </p:cTn>
                              </p:par>
                              <p:par>
                                <p:cTn id="10" presetID="1" presetClass="entr" presetSubtype="0" fill="hold" grpId="0" nodeType="withEffect">
                                  <p:stCondLst>
                                    <p:cond delay="0"/>
                                  </p:stCondLst>
                                  <p:iterate type="lt">
                                    <p:tmAbs val="20"/>
                                  </p:iterate>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500"/>
                                  </p:stCondLst>
                                  <p:iterate type="lt">
                                    <p:tmAbs val="10"/>
                                  </p:iterate>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E114B71-4814-FAF4-6C91-083D03F386C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E04EF79-870E-F7E7-C490-0768DECA5E5D}"/>
              </a:ext>
            </a:extLst>
          </p:cNvPr>
          <p:cNvPicPr>
            <a:picLocks noChangeAspect="1"/>
          </p:cNvPicPr>
          <p:nvPr/>
        </p:nvPicPr>
        <p:blipFill>
          <a:blip r:embed="rId3"/>
          <a:stretch>
            <a:fillRect/>
          </a:stretch>
        </p:blipFill>
        <p:spPr>
          <a:xfrm>
            <a:off x="671906" y="1602897"/>
            <a:ext cx="10989640" cy="3771868"/>
          </a:xfrm>
          <a:prstGeom prst="rect">
            <a:avLst/>
          </a:prstGeom>
        </p:spPr>
      </p:pic>
      <p:sp>
        <p:nvSpPr>
          <p:cNvPr id="2" name="Title 1">
            <a:extLst>
              <a:ext uri="{FF2B5EF4-FFF2-40B4-BE49-F238E27FC236}">
                <a16:creationId xmlns:a16="http://schemas.microsoft.com/office/drawing/2014/main" id="{18DC9C74-9294-9255-CC31-7BC60D271D7B}"/>
              </a:ext>
            </a:extLst>
          </p:cNvPr>
          <p:cNvSpPr>
            <a:spLocks noGrp="1"/>
          </p:cNvSpPr>
          <p:nvPr>
            <p:ph type="title"/>
          </p:nvPr>
        </p:nvSpPr>
        <p:spPr>
          <a:xfrm>
            <a:off x="838200" y="277334"/>
            <a:ext cx="10515600" cy="1325563"/>
          </a:xfrm>
        </p:spPr>
        <p:txBody>
          <a:bodyPr/>
          <a:lstStyle/>
          <a:p>
            <a:r>
              <a:rPr lang="en-AU" b="1">
                <a:solidFill>
                  <a:schemeClr val="bg1"/>
                </a:solidFill>
              </a:rPr>
              <a:t>Spike frames in succession</a:t>
            </a:r>
            <a:endParaRPr lang="en-US">
              <a:solidFill>
                <a:schemeClr val="bg1"/>
              </a:solidFill>
            </a:endParaRPr>
          </a:p>
        </p:txBody>
      </p:sp>
      <p:sp>
        <p:nvSpPr>
          <p:cNvPr id="4" name="Footer Placeholder 3">
            <a:extLst>
              <a:ext uri="{FF2B5EF4-FFF2-40B4-BE49-F238E27FC236}">
                <a16:creationId xmlns:a16="http://schemas.microsoft.com/office/drawing/2014/main" id="{F85D06DA-693F-955D-8EE1-CC87C9EAD16F}"/>
              </a:ext>
            </a:extLst>
          </p:cNvPr>
          <p:cNvSpPr>
            <a:spLocks noGrp="1"/>
          </p:cNvSpPr>
          <p:nvPr>
            <p:ph type="ftr" sz="quarter" idx="11"/>
          </p:nvPr>
        </p:nvSpPr>
        <p:spPr/>
        <p:txBody>
          <a:bodyPr/>
          <a:lstStyle/>
          <a:p>
            <a:pPr>
              <a:spcAft>
                <a:spcPts val="600"/>
              </a:spcAft>
            </a:pPr>
            <a:r>
              <a:rPr lang="en-AU" dirty="0"/>
              <a:t>OPTIMIZING THE UI’s CPU BOUND FRAME RATE IN CALL OF DUTY</a:t>
            </a:r>
            <a:endParaRPr lang="en-US" dirty="0"/>
          </a:p>
        </p:txBody>
      </p:sp>
      <p:sp>
        <p:nvSpPr>
          <p:cNvPr id="5" name="Slide Number Placeholder 4">
            <a:extLst>
              <a:ext uri="{FF2B5EF4-FFF2-40B4-BE49-F238E27FC236}">
                <a16:creationId xmlns:a16="http://schemas.microsoft.com/office/drawing/2014/main" id="{0FE470AC-5C78-77E0-218E-04A3808A991A}"/>
              </a:ext>
            </a:extLst>
          </p:cNvPr>
          <p:cNvSpPr>
            <a:spLocks noGrp="1"/>
          </p:cNvSpPr>
          <p:nvPr>
            <p:ph type="sldNum" sz="quarter" idx="12"/>
          </p:nvPr>
        </p:nvSpPr>
        <p:spPr/>
        <p:txBody>
          <a:bodyPr/>
          <a:lstStyle/>
          <a:p>
            <a:fld id="{A49DFD55-3C28-40EF-9E31-A92D2E4017FF}" type="slidenum">
              <a:rPr lang="en-US" smtClean="0"/>
              <a:pPr/>
              <a:t>9</a:t>
            </a:fld>
            <a:endParaRPr lang="en-US"/>
          </a:p>
        </p:txBody>
      </p:sp>
      <p:sp>
        <p:nvSpPr>
          <p:cNvPr id="9" name="Title 1">
            <a:extLst>
              <a:ext uri="{FF2B5EF4-FFF2-40B4-BE49-F238E27FC236}">
                <a16:creationId xmlns:a16="http://schemas.microsoft.com/office/drawing/2014/main" id="{226F98C4-6622-9BFA-E1F2-BC103D9B7DB3}"/>
              </a:ext>
            </a:extLst>
          </p:cNvPr>
          <p:cNvSpPr txBox="1">
            <a:spLocks/>
          </p:cNvSpPr>
          <p:nvPr/>
        </p:nvSpPr>
        <p:spPr>
          <a:xfrm>
            <a:off x="838200" y="5434149"/>
            <a:ext cx="10515600" cy="92220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r>
              <a:rPr lang="en-AU" sz="1600">
                <a:solidFill>
                  <a:schemeClr val="bg1">
                    <a:lumMod val="75000"/>
                  </a:schemeClr>
                </a:solidFill>
              </a:rPr>
              <a:t>6 frames dropped over multiple frames in succession when pinging</a:t>
            </a:r>
          </a:p>
        </p:txBody>
      </p:sp>
      <p:sp>
        <p:nvSpPr>
          <p:cNvPr id="10" name="TextBox 9">
            <a:extLst>
              <a:ext uri="{FF2B5EF4-FFF2-40B4-BE49-F238E27FC236}">
                <a16:creationId xmlns:a16="http://schemas.microsoft.com/office/drawing/2014/main" id="{1461F746-B010-9607-68D3-B347A0C94BCD}"/>
              </a:ext>
            </a:extLst>
          </p:cNvPr>
          <p:cNvSpPr txBox="1"/>
          <p:nvPr/>
        </p:nvSpPr>
        <p:spPr>
          <a:xfrm rot="922948">
            <a:off x="10002515" y="2883820"/>
            <a:ext cx="1196038" cy="584775"/>
          </a:xfrm>
          <a:prstGeom prst="rect">
            <a:avLst/>
          </a:prstGeom>
          <a:noFill/>
          <a:ln>
            <a:solidFill>
              <a:srgbClr val="FF0000"/>
            </a:solidFill>
          </a:ln>
        </p:spPr>
        <p:txBody>
          <a:bodyPr wrap="square" rtlCol="0">
            <a:spAutoFit/>
          </a:bodyPr>
          <a:lstStyle/>
          <a:p>
            <a:r>
              <a:rPr lang="en-AU" sz="3200" b="1">
                <a:solidFill>
                  <a:srgbClr val="FF0000"/>
                </a:solidFill>
              </a:rPr>
              <a:t>90ms</a:t>
            </a:r>
            <a:endParaRPr lang="en-US" sz="3200" b="1">
              <a:solidFill>
                <a:srgbClr val="FF0000"/>
              </a:solidFill>
            </a:endParaRPr>
          </a:p>
        </p:txBody>
      </p:sp>
      <p:pic>
        <p:nvPicPr>
          <p:cNvPr id="3" name="Picture 6">
            <a:extLst>
              <a:ext uri="{FF2B5EF4-FFF2-40B4-BE49-F238E27FC236}">
                <a16:creationId xmlns:a16="http://schemas.microsoft.com/office/drawing/2014/main" id="{57EE2DED-017F-A76A-B5C7-82A8528D4C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4052" y="5583183"/>
            <a:ext cx="1207948" cy="1218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181089"/>
      </p:ext>
    </p:extLst>
  </p:cSld>
  <p:clrMapOvr>
    <a:masterClrMapping/>
  </p:clrMapOvr>
  <mc:AlternateContent xmlns:mc="http://schemas.openxmlformats.org/markup-compatibility/2006" xmlns:p14="http://schemas.microsoft.com/office/powerpoint/2010/main">
    <mc:Choice Requires="p14">
      <p:transition spd="slow" p14:dur="2000" advTm="17963"/>
    </mc:Choice>
    <mc:Fallback xmlns="">
      <p:transition spd="slow" advTm="17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20"/>
                                  </p:iterate>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500"/>
                                  </p:stCondLst>
                                  <p:iterate type="lt">
                                    <p:tmAbs val="10"/>
                                  </p:iterate>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par>
                          <p:cTn id="9" fill="hold">
                            <p:stCondLst>
                              <p:cond delay="1041"/>
                            </p:stCondLst>
                            <p:childTnLst>
                              <p:par>
                                <p:cTn id="10" presetID="53" presetClass="entr" presetSubtype="16"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200" fill="hold"/>
                                        <p:tgtEl>
                                          <p:spTgt spid="10"/>
                                        </p:tgtEl>
                                        <p:attrNameLst>
                                          <p:attrName>ppt_w</p:attrName>
                                        </p:attrNameLst>
                                      </p:cBhvr>
                                      <p:tavLst>
                                        <p:tav tm="0">
                                          <p:val>
                                            <p:fltVal val="0"/>
                                          </p:val>
                                        </p:tav>
                                        <p:tav tm="100000">
                                          <p:val>
                                            <p:strVal val="#ppt_w"/>
                                          </p:val>
                                        </p:tav>
                                      </p:tavLst>
                                    </p:anim>
                                    <p:anim calcmode="lin" valueType="num">
                                      <p:cBhvr>
                                        <p:cTn id="13" dur="200" fill="hold"/>
                                        <p:tgtEl>
                                          <p:spTgt spid="10"/>
                                        </p:tgtEl>
                                        <p:attrNameLst>
                                          <p:attrName>ppt_h</p:attrName>
                                        </p:attrNameLst>
                                      </p:cBhvr>
                                      <p:tavLst>
                                        <p:tav tm="0">
                                          <p:val>
                                            <p:fltVal val="0"/>
                                          </p:val>
                                        </p:tav>
                                        <p:tav tm="100000">
                                          <p:val>
                                            <p:strVal val="#ppt_h"/>
                                          </p:val>
                                        </p:tav>
                                      </p:tavLst>
                                    </p:anim>
                                    <p:animEffect transition="in" filter="fade">
                                      <p:cBhvr>
                                        <p:cTn id="14" dur="2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7"/>
</p:tagLst>
</file>

<file path=ppt/tags/tag10.xml><?xml version="1.0" encoding="utf-8"?>
<p:tagLst xmlns:a="http://schemas.openxmlformats.org/drawingml/2006/main" xmlns:r="http://schemas.openxmlformats.org/officeDocument/2006/relationships" xmlns:p="http://schemas.openxmlformats.org/presentationml/2006/main">
  <p:tag name="TIMING" val="|1.1|0.1|1|0"/>
</p:tagLst>
</file>

<file path=ppt/tags/tag2.xml><?xml version="1.0" encoding="utf-8"?>
<p:tagLst xmlns:a="http://schemas.openxmlformats.org/drawingml/2006/main" xmlns:r="http://schemas.openxmlformats.org/officeDocument/2006/relationships" xmlns:p="http://schemas.openxmlformats.org/presentationml/2006/main">
  <p:tag name="TIMING" val="|2.4|1.5|3.7|1.1|3.8|1.3|3.3|5.6"/>
</p:tagLst>
</file>

<file path=ppt/tags/tag3.xml><?xml version="1.0" encoding="utf-8"?>
<p:tagLst xmlns:a="http://schemas.openxmlformats.org/drawingml/2006/main" xmlns:r="http://schemas.openxmlformats.org/officeDocument/2006/relationships" xmlns:p="http://schemas.openxmlformats.org/presentationml/2006/main">
  <p:tag name="TIMING" val="|3.1|33.6|2.1|0.8|1.5|1.3|2"/>
</p:tagLst>
</file>

<file path=ppt/tags/tag4.xml><?xml version="1.0" encoding="utf-8"?>
<p:tagLst xmlns:a="http://schemas.openxmlformats.org/drawingml/2006/main" xmlns:r="http://schemas.openxmlformats.org/officeDocument/2006/relationships" xmlns:p="http://schemas.openxmlformats.org/presentationml/2006/main">
  <p:tag name="TIMING" val="|6.5|2.3"/>
</p:tagLst>
</file>

<file path=ppt/tags/tag5.xml><?xml version="1.0" encoding="utf-8"?>
<p:tagLst xmlns:a="http://schemas.openxmlformats.org/drawingml/2006/main" xmlns:r="http://schemas.openxmlformats.org/officeDocument/2006/relationships" xmlns:p="http://schemas.openxmlformats.org/presentationml/2006/main">
  <p:tag name="TIMING" val="|42.3|4.5|3.1|3.3|3.7|3|2.9|4.3|5.9"/>
</p:tagLst>
</file>

<file path=ppt/tags/tag6.xml><?xml version="1.0" encoding="utf-8"?>
<p:tagLst xmlns:a="http://schemas.openxmlformats.org/drawingml/2006/main" xmlns:r="http://schemas.openxmlformats.org/officeDocument/2006/relationships" xmlns:p="http://schemas.openxmlformats.org/presentationml/2006/main">
  <p:tag name="TIMING" val="|22.5"/>
</p:tagLst>
</file>

<file path=ppt/tags/tag7.xml><?xml version="1.0" encoding="utf-8"?>
<p:tagLst xmlns:a="http://schemas.openxmlformats.org/drawingml/2006/main" xmlns:r="http://schemas.openxmlformats.org/officeDocument/2006/relationships" xmlns:p="http://schemas.openxmlformats.org/presentationml/2006/main">
  <p:tag name="TIMING" val="|18.4|0|0|64.7"/>
</p:tagLst>
</file>

<file path=ppt/tags/tag8.xml><?xml version="1.0" encoding="utf-8"?>
<p:tagLst xmlns:a="http://schemas.openxmlformats.org/drawingml/2006/main" xmlns:r="http://schemas.openxmlformats.org/officeDocument/2006/relationships" xmlns:p="http://schemas.openxmlformats.org/presentationml/2006/main">
  <p:tag name="TIMING" val="|30.3|15.4|11.4|9.2|0|50.5|12.8|8.8|0"/>
</p:tagLst>
</file>

<file path=ppt/tags/tag9.xml><?xml version="1.0" encoding="utf-8"?>
<p:tagLst xmlns:a="http://schemas.openxmlformats.org/drawingml/2006/main" xmlns:r="http://schemas.openxmlformats.org/officeDocument/2006/relationships" xmlns:p="http://schemas.openxmlformats.org/presentationml/2006/main">
  <p:tag name="TIMING" val="|10.7|8.1|5.4|5.8|38.3|20.6|11.6|20.6|11.4"/>
</p:tagLst>
</file>

<file path=ppt/theme/theme1.xml><?xml version="1.0" encoding="utf-8"?>
<a:theme xmlns:a="http://schemas.openxmlformats.org/drawingml/2006/main" name="Office Theme">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presentation" id="{11346FDE-2DA4-453A-ACF7-41117CE5C235}" vid="{A628C74B-DC45-4C37-9A15-B37206CA45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adf8d201-66b8-492e-814f-c217e87145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51AA4BE768F247AC69097580490BA2" ma:contentTypeVersion="8" ma:contentTypeDescription="Create a new document." ma:contentTypeScope="" ma:versionID="0b9c381e9d923c5e934d2ee4fba18f93">
  <xsd:schema xmlns:xsd="http://www.w3.org/2001/XMLSchema" xmlns:xs="http://www.w3.org/2001/XMLSchema" xmlns:p="http://schemas.microsoft.com/office/2006/metadata/properties" xmlns:ns3="adf8d201-66b8-492e-814f-c217e87145cc" xmlns:ns4="146173d5-a480-466e-8b3a-faa65dc23ade" targetNamespace="http://schemas.microsoft.com/office/2006/metadata/properties" ma:root="true" ma:fieldsID="22fc047837214ea75452d7a7745ecee2" ns3:_="" ns4:_="">
    <xsd:import namespace="adf8d201-66b8-492e-814f-c217e87145cc"/>
    <xsd:import namespace="146173d5-a480-466e-8b3a-faa65dc23ade"/>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4:SharedWithUsers" minOccurs="0"/>
                <xsd:element ref="ns4:SharedWithDetails" minOccurs="0"/>
                <xsd:element ref="ns4:SharingHintHash"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f8d201-66b8-492e-814f-c217e87145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5"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46173d5-a480-466e-8b3a-faa65dc23ad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C7F809-A434-4A8D-A127-1C50C2DB3890}">
  <ds:schemaRefs>
    <ds:schemaRef ds:uri="http://purl.org/dc/dcmitype/"/>
    <ds:schemaRef ds:uri="146173d5-a480-466e-8b3a-faa65dc23ade"/>
    <ds:schemaRef ds:uri="http://schemas.microsoft.com/office/2006/metadata/properties"/>
    <ds:schemaRef ds:uri="http://schemas.microsoft.com/office/2006/documentManagement/types"/>
    <ds:schemaRef ds:uri="http://www.w3.org/XML/1998/namespace"/>
    <ds:schemaRef ds:uri="http://purl.org/dc/elements/1.1/"/>
    <ds:schemaRef ds:uri="adf8d201-66b8-492e-814f-c217e87145cc"/>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BFC13B11-BA36-4595-B16A-63E32FFD47D2}">
  <ds:schemaRefs>
    <ds:schemaRef ds:uri="146173d5-a480-466e-8b3a-faa65dc23ade"/>
    <ds:schemaRef ds:uri="adf8d201-66b8-492e-814f-c217e87145c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D5826B4-4DD2-4A9B-8D6D-E91CF9C2316C}">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1816</TotalTime>
  <Words>8453</Words>
  <Application>Microsoft Office PowerPoint</Application>
  <PresentationFormat>Widescreen</PresentationFormat>
  <Paragraphs>976</Paragraphs>
  <Slides>31</Slides>
  <Notes>31</Notes>
  <HiddenSlides>0</HiddenSlides>
  <MMClips>4</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8" baseType="lpstr">
      <vt:lpstr>Arial</vt:lpstr>
      <vt:lpstr>Calibri</vt:lpstr>
      <vt:lpstr>Courier New</vt:lpstr>
      <vt:lpstr>Helvetica 45 Light</vt:lpstr>
      <vt:lpstr>Tenorite</vt:lpstr>
      <vt:lpstr>Office Theme</vt:lpstr>
      <vt:lpstr>Bitmap Image</vt:lpstr>
      <vt:lpstr>Optimizing the ui’S cpu bound framerate in call of duty</vt:lpstr>
      <vt:lpstr>Operation ui code</vt:lpstr>
      <vt:lpstr>PowerPoint Presentation</vt:lpstr>
      <vt:lpstr>PowerPoint Presentation</vt:lpstr>
      <vt:lpstr>Sustained hud frame time</vt:lpstr>
      <vt:lpstr>How could we spend so much time</vt:lpstr>
      <vt:lpstr>PowerPoint Presentation</vt:lpstr>
      <vt:lpstr>Spike frames</vt:lpstr>
      <vt:lpstr>Spike frames in succession</vt:lpstr>
      <vt:lpstr>Dropped frames</vt:lpstr>
      <vt:lpstr>Stall frames</vt:lpstr>
      <vt:lpstr>PowerPoint Presentation</vt:lpstr>
      <vt:lpstr>Hard stalls</vt:lpstr>
      <vt:lpstr>PowerPoint Presentation</vt:lpstr>
      <vt:lpstr>Cpu performance definitions</vt:lpstr>
      <vt:lpstr>OPTIMIZING IN A PINCH</vt:lpstr>
      <vt:lpstr>ui System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Activision Blizzard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Optimizing the uis cpu bound framerate</dc:title>
  <dc:creator>Eschbach, Simon</dc:creator>
  <cp:lastModifiedBy>Vance, Michael</cp:lastModifiedBy>
  <cp:revision>2</cp:revision>
  <dcterms:created xsi:type="dcterms:W3CDTF">2024-02-13T00:00:47Z</dcterms:created>
  <dcterms:modified xsi:type="dcterms:W3CDTF">2024-06-05T15:54:51Z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0x010100E451AA4BE768F247AC69097580490BA2</vt:lpwstr>
  </property>
  <property fmtid="{D5CDD505-2E9C-101B-9397-08002B2CF9AE}" pid="3" name="MediaServiceImageTags">
    <vt:lpwstr/>
  </property>
</Properties>
</file>